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317" r:id="rId15"/>
    <p:sldId id="269" r:id="rId16"/>
    <p:sldId id="31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</p:sldIdLst>
  <p:sldSz cx="10082213" cy="7562850"/>
  <p:notesSz cx="6858000" cy="9144000"/>
  <p:custShowLst>
    <p:custShow name="Presentazione personalizzata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6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  <p:sld r:id="rId43"/>
        <p:sld r:id="rId44"/>
        <p:sld r:id="rId45"/>
        <p:sld r:id="rId46"/>
        <p:sld r:id="rId47"/>
        <p:sld r:id="rId48"/>
        <p:sld r:id="rId49"/>
        <p:sld r:id="rId64"/>
        <p:sld r:id="rId50"/>
        <p:sld r:id="rId51"/>
        <p:sld r:id="rId52"/>
        <p:sld r:id="rId53"/>
        <p:sld r:id="rId54"/>
        <p:sld r:id="rId55"/>
        <p:sld r:id="rId56"/>
        <p:sld r:id="rId57"/>
        <p:sld r:id="rId58"/>
        <p:sld r:id="rId59"/>
        <p:sld r:id="rId60"/>
        <p:sld r:id="rId61"/>
        <p:sld r:id="rId62"/>
        <p:sld r:id="rId63"/>
      </p:sldLst>
    </p:custShow>
  </p:custShow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9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5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77FF26-8ACA-4B92-B38C-FF3ABF8A7A93}" type="doc">
      <dgm:prSet loTypeId="urn:microsoft.com/office/officeart/2005/8/layout/radial3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EC6741E8-E34F-43ED-B7F0-7703CCF434B9}">
      <dgm:prSet phldrT="[Testo]" custT="1"/>
      <dgm:spPr/>
      <dgm:t>
        <a:bodyPr/>
        <a:lstStyle/>
        <a:p>
          <a:r>
            <a:rPr lang="it-IT" sz="1100"/>
            <a:t>Responsabile della Corruzione e Trasparenza</a:t>
          </a:r>
        </a:p>
      </dgm:t>
    </dgm:pt>
    <dgm:pt modelId="{9310B800-F962-4459-9D7D-5B335D3AE8D6}" type="parTrans" cxnId="{421D3E1E-8C1F-42F2-94DA-8E660FD0BB2A}">
      <dgm:prSet/>
      <dgm:spPr/>
      <dgm:t>
        <a:bodyPr/>
        <a:lstStyle/>
        <a:p>
          <a:endParaRPr lang="it-IT"/>
        </a:p>
      </dgm:t>
    </dgm:pt>
    <dgm:pt modelId="{C63C7C37-5495-4B0D-B136-5C900D859A95}" type="sibTrans" cxnId="{421D3E1E-8C1F-42F2-94DA-8E660FD0BB2A}">
      <dgm:prSet/>
      <dgm:spPr/>
      <dgm:t>
        <a:bodyPr/>
        <a:lstStyle/>
        <a:p>
          <a:endParaRPr lang="it-IT"/>
        </a:p>
      </dgm:t>
    </dgm:pt>
    <dgm:pt modelId="{9E5E5961-6620-4623-971B-260588AE1555}">
      <dgm:prSet phldrT="[Testo]" custT="1"/>
      <dgm:spPr/>
      <dgm:t>
        <a:bodyPr/>
        <a:lstStyle/>
        <a:p>
          <a:endParaRPr lang="it-IT" sz="1200"/>
        </a:p>
        <a:p>
          <a:r>
            <a:rPr lang="it-IT" sz="1100"/>
            <a:t>Direzione Strategica</a:t>
          </a:r>
        </a:p>
        <a:p>
          <a:endParaRPr lang="it-IT" sz="1200"/>
        </a:p>
      </dgm:t>
    </dgm:pt>
    <dgm:pt modelId="{49286019-0463-4604-AFA0-253D256BA9B9}" type="parTrans" cxnId="{8635FD19-8C19-452A-972F-1491E1E0009E}">
      <dgm:prSet/>
      <dgm:spPr/>
      <dgm:t>
        <a:bodyPr/>
        <a:lstStyle/>
        <a:p>
          <a:endParaRPr lang="it-IT"/>
        </a:p>
      </dgm:t>
    </dgm:pt>
    <dgm:pt modelId="{2CCE13AA-B2E8-4A3A-8148-1C4A79388357}" type="sibTrans" cxnId="{8635FD19-8C19-452A-972F-1491E1E0009E}">
      <dgm:prSet/>
      <dgm:spPr/>
      <dgm:t>
        <a:bodyPr/>
        <a:lstStyle/>
        <a:p>
          <a:endParaRPr lang="it-IT"/>
        </a:p>
      </dgm:t>
    </dgm:pt>
    <dgm:pt modelId="{18EAF321-37B0-4D57-A8FA-2424CDA947A0}">
      <dgm:prSet phldrT="[Testo]" custT="1"/>
      <dgm:spPr/>
      <dgm:t>
        <a:bodyPr/>
        <a:lstStyle/>
        <a:p>
          <a:r>
            <a:rPr lang="it-IT" sz="1000"/>
            <a:t>Resp. Protezione dei Dati</a:t>
          </a:r>
        </a:p>
      </dgm:t>
    </dgm:pt>
    <dgm:pt modelId="{125FAAB0-4E15-4A86-9DC4-BC9AC4CBDEA1}" type="parTrans" cxnId="{B4E850FB-1842-42DF-8F6E-85B49AADDC29}">
      <dgm:prSet/>
      <dgm:spPr/>
      <dgm:t>
        <a:bodyPr/>
        <a:lstStyle/>
        <a:p>
          <a:endParaRPr lang="it-IT"/>
        </a:p>
      </dgm:t>
    </dgm:pt>
    <dgm:pt modelId="{6584D882-F424-4D14-9C9D-2EB3F25647B6}" type="sibTrans" cxnId="{B4E850FB-1842-42DF-8F6E-85B49AADDC29}">
      <dgm:prSet/>
      <dgm:spPr/>
      <dgm:t>
        <a:bodyPr/>
        <a:lstStyle/>
        <a:p>
          <a:endParaRPr lang="it-IT"/>
        </a:p>
      </dgm:t>
    </dgm:pt>
    <dgm:pt modelId="{D4D62FA4-4887-40A7-8224-6F01665F6C27}">
      <dgm:prSet phldrT="[Testo]" custT="1"/>
      <dgm:spPr/>
      <dgm:t>
        <a:bodyPr/>
        <a:lstStyle/>
        <a:p>
          <a:r>
            <a:rPr lang="it-IT" sz="1100"/>
            <a:t>Referenti/Dirigenti</a:t>
          </a:r>
          <a:r>
            <a:rPr lang="it-IT" sz="1000"/>
            <a:t> Anticorruzione</a:t>
          </a:r>
        </a:p>
      </dgm:t>
    </dgm:pt>
    <dgm:pt modelId="{6122CFDC-16DA-414D-9EF6-0632919BD554}" type="parTrans" cxnId="{B662636A-C660-4DD5-A029-EE250F540FE8}">
      <dgm:prSet/>
      <dgm:spPr/>
      <dgm:t>
        <a:bodyPr/>
        <a:lstStyle/>
        <a:p>
          <a:endParaRPr lang="it-IT"/>
        </a:p>
      </dgm:t>
    </dgm:pt>
    <dgm:pt modelId="{112D3179-5EA6-47D6-9E1C-153E8A52DB82}" type="sibTrans" cxnId="{B662636A-C660-4DD5-A029-EE250F540FE8}">
      <dgm:prSet/>
      <dgm:spPr/>
      <dgm:t>
        <a:bodyPr/>
        <a:lstStyle/>
        <a:p>
          <a:endParaRPr lang="it-IT"/>
        </a:p>
      </dgm:t>
    </dgm:pt>
    <dgm:pt modelId="{9E416AAB-86B0-4A5C-B804-D1AF5E80887D}">
      <dgm:prSet phldrT="[Testo]" custT="1"/>
      <dgm:spPr/>
      <dgm:t>
        <a:bodyPr/>
        <a:lstStyle/>
        <a:p>
          <a:r>
            <a:rPr lang="it-IT" sz="1000"/>
            <a:t>OIV</a:t>
          </a:r>
        </a:p>
      </dgm:t>
    </dgm:pt>
    <dgm:pt modelId="{5485C229-5FFA-4AD7-9BDB-8F789E4376EF}" type="parTrans" cxnId="{EF810828-83CA-40E7-99E9-76C016AD29E0}">
      <dgm:prSet/>
      <dgm:spPr/>
      <dgm:t>
        <a:bodyPr/>
        <a:lstStyle/>
        <a:p>
          <a:endParaRPr lang="it-IT"/>
        </a:p>
      </dgm:t>
    </dgm:pt>
    <dgm:pt modelId="{EE896116-DD2A-4682-81AF-37C9C4603ADC}" type="sibTrans" cxnId="{EF810828-83CA-40E7-99E9-76C016AD29E0}">
      <dgm:prSet/>
      <dgm:spPr/>
      <dgm:t>
        <a:bodyPr/>
        <a:lstStyle/>
        <a:p>
          <a:endParaRPr lang="it-IT"/>
        </a:p>
      </dgm:t>
    </dgm:pt>
    <dgm:pt modelId="{28C45609-A9D6-4761-99EA-60E01FF14877}">
      <dgm:prSet phldrT="[Testo]" custT="1"/>
      <dgm:spPr/>
      <dgm:t>
        <a:bodyPr/>
        <a:lstStyle/>
        <a:p>
          <a:r>
            <a:rPr lang="it-IT" sz="1000"/>
            <a:t>RASA</a:t>
          </a:r>
        </a:p>
      </dgm:t>
    </dgm:pt>
    <dgm:pt modelId="{7600A97A-0823-45CF-99BB-82095B359C3F}" type="parTrans" cxnId="{89D6A7E1-A63F-4240-9F64-496DE917CB70}">
      <dgm:prSet/>
      <dgm:spPr/>
      <dgm:t>
        <a:bodyPr/>
        <a:lstStyle/>
        <a:p>
          <a:endParaRPr lang="it-IT"/>
        </a:p>
      </dgm:t>
    </dgm:pt>
    <dgm:pt modelId="{A8D09DAE-0B64-4F0D-B749-90DBBDAFC988}" type="sibTrans" cxnId="{89D6A7E1-A63F-4240-9F64-496DE917CB70}">
      <dgm:prSet/>
      <dgm:spPr/>
      <dgm:t>
        <a:bodyPr/>
        <a:lstStyle/>
        <a:p>
          <a:endParaRPr lang="it-IT"/>
        </a:p>
      </dgm:t>
    </dgm:pt>
    <dgm:pt modelId="{16B7DE21-4B79-4273-B968-7F96F6DBF031}">
      <dgm:prSet phldrT="[Testo]" custT="1"/>
      <dgm:spPr/>
      <dgm:t>
        <a:bodyPr/>
        <a:lstStyle/>
        <a:p>
          <a:r>
            <a:rPr lang="it-IT" sz="1100"/>
            <a:t>Collegio</a:t>
          </a:r>
          <a:r>
            <a:rPr lang="it-IT" sz="1000"/>
            <a:t> </a:t>
          </a:r>
          <a:r>
            <a:rPr lang="it-IT" sz="1100"/>
            <a:t>Sindacale</a:t>
          </a:r>
        </a:p>
      </dgm:t>
    </dgm:pt>
    <dgm:pt modelId="{D98472F4-A804-4C3B-A303-F479D3B19413}" type="parTrans" cxnId="{47E406B5-A13F-4072-AC90-6DFF9D4496E5}">
      <dgm:prSet/>
      <dgm:spPr/>
      <dgm:t>
        <a:bodyPr/>
        <a:lstStyle/>
        <a:p>
          <a:endParaRPr lang="it-IT"/>
        </a:p>
      </dgm:t>
    </dgm:pt>
    <dgm:pt modelId="{4F1D680C-DE6C-4EC3-8B86-5885DE77C442}" type="sibTrans" cxnId="{47E406B5-A13F-4072-AC90-6DFF9D4496E5}">
      <dgm:prSet/>
      <dgm:spPr/>
      <dgm:t>
        <a:bodyPr/>
        <a:lstStyle/>
        <a:p>
          <a:endParaRPr lang="it-IT"/>
        </a:p>
      </dgm:t>
    </dgm:pt>
    <dgm:pt modelId="{8727A2B9-E292-402E-AFD2-396393FD32C2}">
      <dgm:prSet phldrT="[Testo]" phldr="1"/>
      <dgm:spPr/>
      <dgm:t>
        <a:bodyPr/>
        <a:lstStyle/>
        <a:p>
          <a:endParaRPr lang="it-IT"/>
        </a:p>
      </dgm:t>
    </dgm:pt>
    <dgm:pt modelId="{C501CA56-0488-496C-9A91-94F705C961A0}" type="parTrans" cxnId="{260BF969-8185-474F-9E38-016E42DAB162}">
      <dgm:prSet/>
      <dgm:spPr/>
      <dgm:t>
        <a:bodyPr/>
        <a:lstStyle/>
        <a:p>
          <a:endParaRPr lang="it-IT"/>
        </a:p>
      </dgm:t>
    </dgm:pt>
    <dgm:pt modelId="{F28EF596-E427-46F1-A6D9-DFA47401ECEF}" type="sibTrans" cxnId="{260BF969-8185-474F-9E38-016E42DAB162}">
      <dgm:prSet/>
      <dgm:spPr/>
      <dgm:t>
        <a:bodyPr/>
        <a:lstStyle/>
        <a:p>
          <a:endParaRPr lang="it-IT"/>
        </a:p>
      </dgm:t>
    </dgm:pt>
    <dgm:pt modelId="{62D68559-21A1-4D76-BB24-DC4AC09FAA6B}">
      <dgm:prSet phldrT="[Testo]" custT="1"/>
      <dgm:spPr/>
      <dgm:t>
        <a:bodyPr/>
        <a:lstStyle/>
        <a:p>
          <a:r>
            <a:rPr lang="it-IT" sz="1000"/>
            <a:t>Resp. del Controllo di Gestione</a:t>
          </a:r>
        </a:p>
      </dgm:t>
    </dgm:pt>
    <dgm:pt modelId="{85E5C5FF-1820-494A-96B3-F2713E0F1392}" type="parTrans" cxnId="{E9879E23-32F9-4774-95C4-1EE19BD4E86F}">
      <dgm:prSet/>
      <dgm:spPr/>
      <dgm:t>
        <a:bodyPr/>
        <a:lstStyle/>
        <a:p>
          <a:endParaRPr lang="it-IT"/>
        </a:p>
      </dgm:t>
    </dgm:pt>
    <dgm:pt modelId="{184D523F-1655-411B-8114-8FEFEE510070}" type="sibTrans" cxnId="{E9879E23-32F9-4774-95C4-1EE19BD4E86F}">
      <dgm:prSet/>
      <dgm:spPr/>
      <dgm:t>
        <a:bodyPr/>
        <a:lstStyle/>
        <a:p>
          <a:endParaRPr lang="it-IT"/>
        </a:p>
      </dgm:t>
    </dgm:pt>
    <dgm:pt modelId="{FB0B0ECF-BCE3-47F1-A0A5-B117C8588320}">
      <dgm:prSet phldrT="[Testo]" custT="1"/>
      <dgm:spPr/>
      <dgm:t>
        <a:bodyPr/>
        <a:lstStyle/>
        <a:p>
          <a:r>
            <a:rPr lang="it-IT" sz="1100"/>
            <a:t>Tutto il personale</a:t>
          </a:r>
        </a:p>
      </dgm:t>
    </dgm:pt>
    <dgm:pt modelId="{D433846F-9678-4B18-AEF8-96F3F2EE48ED}" type="parTrans" cxnId="{7561D42F-9879-40AA-BD43-DA22CD5646AF}">
      <dgm:prSet/>
      <dgm:spPr/>
      <dgm:t>
        <a:bodyPr/>
        <a:lstStyle/>
        <a:p>
          <a:endParaRPr lang="it-IT"/>
        </a:p>
      </dgm:t>
    </dgm:pt>
    <dgm:pt modelId="{A5675FA1-12CC-4833-8C4D-CD6BAEE243F3}" type="sibTrans" cxnId="{7561D42F-9879-40AA-BD43-DA22CD5646AF}">
      <dgm:prSet/>
      <dgm:spPr/>
      <dgm:t>
        <a:bodyPr/>
        <a:lstStyle/>
        <a:p>
          <a:endParaRPr lang="it-IT"/>
        </a:p>
      </dgm:t>
    </dgm:pt>
    <dgm:pt modelId="{F08F6640-7D10-442E-AE19-2589AE5838E1}">
      <dgm:prSet phldrT="[Testo]"/>
      <dgm:spPr/>
      <dgm:t>
        <a:bodyPr/>
        <a:lstStyle/>
        <a:p>
          <a:endParaRPr lang="it-IT"/>
        </a:p>
      </dgm:t>
    </dgm:pt>
    <dgm:pt modelId="{5291795E-86DA-4927-B3A4-266C82F1BF3D}" type="parTrans" cxnId="{FD6ED5AD-B356-475A-86D7-360C8FF38F89}">
      <dgm:prSet/>
      <dgm:spPr/>
      <dgm:t>
        <a:bodyPr/>
        <a:lstStyle/>
        <a:p>
          <a:endParaRPr lang="it-IT"/>
        </a:p>
      </dgm:t>
    </dgm:pt>
    <dgm:pt modelId="{879087D8-A38F-4401-8AEA-0C3D995F7EC6}" type="sibTrans" cxnId="{FD6ED5AD-B356-475A-86D7-360C8FF38F89}">
      <dgm:prSet/>
      <dgm:spPr/>
      <dgm:t>
        <a:bodyPr/>
        <a:lstStyle/>
        <a:p>
          <a:endParaRPr lang="it-IT"/>
        </a:p>
      </dgm:t>
    </dgm:pt>
    <dgm:pt modelId="{4994C0AA-51A2-4CB8-ACAB-3386B84C7FB3}">
      <dgm:prSet phldrT="[Testo]" custT="1"/>
      <dgm:spPr/>
      <dgm:t>
        <a:bodyPr/>
        <a:lstStyle/>
        <a:p>
          <a:r>
            <a:rPr lang="it-IT" sz="1000"/>
            <a:t>Il Gestore delle segnalazioni delle operazioni sospette di riciclaggio</a:t>
          </a:r>
        </a:p>
      </dgm:t>
    </dgm:pt>
    <dgm:pt modelId="{FCF67F9C-69E8-467C-915A-9506E50CC9FD}" type="parTrans" cxnId="{03575249-275C-4242-A15A-804512D9F780}">
      <dgm:prSet/>
      <dgm:spPr/>
      <dgm:t>
        <a:bodyPr/>
        <a:lstStyle/>
        <a:p>
          <a:endParaRPr lang="it-IT"/>
        </a:p>
      </dgm:t>
    </dgm:pt>
    <dgm:pt modelId="{F5C89370-594C-49BC-BB9B-6D0A6204E12C}" type="sibTrans" cxnId="{03575249-275C-4242-A15A-804512D9F780}">
      <dgm:prSet/>
      <dgm:spPr/>
      <dgm:t>
        <a:bodyPr/>
        <a:lstStyle/>
        <a:p>
          <a:endParaRPr lang="it-IT"/>
        </a:p>
      </dgm:t>
    </dgm:pt>
    <dgm:pt modelId="{F52538BD-C7ED-4C06-8F14-88F3B81E52DA}" type="pres">
      <dgm:prSet presAssocID="{3077FF26-8ACA-4B92-B38C-FF3ABF8A7A93}" presName="composite" presStyleCnt="0">
        <dgm:presLayoutVars>
          <dgm:chMax val="1"/>
          <dgm:dir/>
          <dgm:resizeHandles val="exact"/>
        </dgm:presLayoutVars>
      </dgm:prSet>
      <dgm:spPr/>
    </dgm:pt>
    <dgm:pt modelId="{76E458DB-FCC8-4CBD-967E-30576C8CB19B}" type="pres">
      <dgm:prSet presAssocID="{3077FF26-8ACA-4B92-B38C-FF3ABF8A7A93}" presName="radial" presStyleCnt="0">
        <dgm:presLayoutVars>
          <dgm:animLvl val="ctr"/>
        </dgm:presLayoutVars>
      </dgm:prSet>
      <dgm:spPr/>
    </dgm:pt>
    <dgm:pt modelId="{B09946F7-D2B6-4AA5-9005-13E30E9AD2D8}" type="pres">
      <dgm:prSet presAssocID="{EC6741E8-E34F-43ED-B7F0-7703CCF434B9}" presName="centerShape" presStyleLbl="vennNode1" presStyleIdx="0" presStyleCnt="10" custLinFactNeighborX="-1648" custLinFactNeighborY="-412"/>
      <dgm:spPr/>
    </dgm:pt>
    <dgm:pt modelId="{2FC84BF0-C893-4A3A-9831-3A6F82492BD6}" type="pres">
      <dgm:prSet presAssocID="{9E5E5961-6620-4623-971B-260588AE1555}" presName="node" presStyleLbl="vennNode1" presStyleIdx="1" presStyleCnt="10" custScaleX="114727" custScaleY="105624">
        <dgm:presLayoutVars>
          <dgm:bulletEnabled val="1"/>
        </dgm:presLayoutVars>
      </dgm:prSet>
      <dgm:spPr/>
    </dgm:pt>
    <dgm:pt modelId="{E88B7E04-7B91-43EC-B272-56750663D8A0}" type="pres">
      <dgm:prSet presAssocID="{62D68559-21A1-4D76-BB24-DC4AC09FAA6B}" presName="node" presStyleLbl="vennNode1" presStyleIdx="2" presStyleCnt="10" custScaleX="114370" custScaleY="105907">
        <dgm:presLayoutVars>
          <dgm:bulletEnabled val="1"/>
        </dgm:presLayoutVars>
      </dgm:prSet>
      <dgm:spPr/>
    </dgm:pt>
    <dgm:pt modelId="{2322E66F-DC44-4A55-BF29-59B75F167EAF}" type="pres">
      <dgm:prSet presAssocID="{18EAF321-37B0-4D57-A8FA-2424CDA947A0}" presName="node" presStyleLbl="vennNode1" presStyleIdx="3" presStyleCnt="10" custScaleX="111442" custScaleY="106879">
        <dgm:presLayoutVars>
          <dgm:bulletEnabled val="1"/>
        </dgm:presLayoutVars>
      </dgm:prSet>
      <dgm:spPr/>
    </dgm:pt>
    <dgm:pt modelId="{15AA73C0-7E51-4DBB-B520-FBE1B007C357}" type="pres">
      <dgm:prSet presAssocID="{D4D62FA4-4887-40A7-8224-6F01665F6C27}" presName="node" presStyleLbl="vennNode1" presStyleIdx="4" presStyleCnt="10" custScaleX="112745" custScaleY="103629">
        <dgm:presLayoutVars>
          <dgm:bulletEnabled val="1"/>
        </dgm:presLayoutVars>
      </dgm:prSet>
      <dgm:spPr/>
    </dgm:pt>
    <dgm:pt modelId="{2A0ACF24-1D9B-4260-B50B-D18AB956FF52}" type="pres">
      <dgm:prSet presAssocID="{9E416AAB-86B0-4A5C-B804-D1AF5E80887D}" presName="node" presStyleLbl="vennNode1" presStyleIdx="5" presStyleCnt="10" custScaleX="101112" custScaleY="98931" custRadScaleRad="101553" custRadScaleInc="-1031">
        <dgm:presLayoutVars>
          <dgm:bulletEnabled val="1"/>
        </dgm:presLayoutVars>
      </dgm:prSet>
      <dgm:spPr/>
    </dgm:pt>
    <dgm:pt modelId="{E35222ED-7BD7-43C0-BA60-81C3EAE7084A}" type="pres">
      <dgm:prSet presAssocID="{28C45609-A9D6-4761-99EA-60E01FF14877}" presName="node" presStyleLbl="vennNode1" presStyleIdx="6" presStyleCnt="10" custScaleX="109912" custScaleY="103137" custRadScaleRad="97766" custRadScaleInc="-9144">
        <dgm:presLayoutVars>
          <dgm:bulletEnabled val="1"/>
        </dgm:presLayoutVars>
      </dgm:prSet>
      <dgm:spPr/>
    </dgm:pt>
    <dgm:pt modelId="{70D64B9C-3678-407A-8A4C-7336E1AF434B}" type="pres">
      <dgm:prSet presAssocID="{4994C0AA-51A2-4CB8-ACAB-3386B84C7FB3}" presName="node" presStyleLbl="vennNode1" presStyleIdx="7" presStyleCnt="10" custScaleX="111814" custScaleY="106480">
        <dgm:presLayoutVars>
          <dgm:bulletEnabled val="1"/>
        </dgm:presLayoutVars>
      </dgm:prSet>
      <dgm:spPr/>
    </dgm:pt>
    <dgm:pt modelId="{593678BC-9FD6-45E5-A607-F4CFCA58F337}" type="pres">
      <dgm:prSet presAssocID="{FB0B0ECF-BCE3-47F1-A0A5-B117C8588320}" presName="node" presStyleLbl="vennNode1" presStyleIdx="8" presStyleCnt="10" custScaleX="106790" custScaleY="96913">
        <dgm:presLayoutVars>
          <dgm:bulletEnabled val="1"/>
        </dgm:presLayoutVars>
      </dgm:prSet>
      <dgm:spPr/>
    </dgm:pt>
    <dgm:pt modelId="{146F300B-91A9-4AEC-835B-7A9E019797BC}" type="pres">
      <dgm:prSet presAssocID="{16B7DE21-4B79-4273-B968-7F96F6DBF031}" presName="node" presStyleLbl="vennNode1" presStyleIdx="9" presStyleCnt="10" custScaleX="116008" custScaleY="99564">
        <dgm:presLayoutVars>
          <dgm:bulletEnabled val="1"/>
        </dgm:presLayoutVars>
      </dgm:prSet>
      <dgm:spPr/>
    </dgm:pt>
  </dgm:ptLst>
  <dgm:cxnLst>
    <dgm:cxn modelId="{8635FD19-8C19-452A-972F-1491E1E0009E}" srcId="{EC6741E8-E34F-43ED-B7F0-7703CCF434B9}" destId="{9E5E5961-6620-4623-971B-260588AE1555}" srcOrd="0" destOrd="0" parTransId="{49286019-0463-4604-AFA0-253D256BA9B9}" sibTransId="{2CCE13AA-B2E8-4A3A-8148-1C4A79388357}"/>
    <dgm:cxn modelId="{421D3E1E-8C1F-42F2-94DA-8E660FD0BB2A}" srcId="{3077FF26-8ACA-4B92-B38C-FF3ABF8A7A93}" destId="{EC6741E8-E34F-43ED-B7F0-7703CCF434B9}" srcOrd="0" destOrd="0" parTransId="{9310B800-F962-4459-9D7D-5B335D3AE8D6}" sibTransId="{C63C7C37-5495-4B0D-B136-5C900D859A95}"/>
    <dgm:cxn modelId="{E9879E23-32F9-4774-95C4-1EE19BD4E86F}" srcId="{EC6741E8-E34F-43ED-B7F0-7703CCF434B9}" destId="{62D68559-21A1-4D76-BB24-DC4AC09FAA6B}" srcOrd="1" destOrd="0" parTransId="{85E5C5FF-1820-494A-96B3-F2713E0F1392}" sibTransId="{184D523F-1655-411B-8114-8FEFEE510070}"/>
    <dgm:cxn modelId="{EF810828-83CA-40E7-99E9-76C016AD29E0}" srcId="{EC6741E8-E34F-43ED-B7F0-7703CCF434B9}" destId="{9E416AAB-86B0-4A5C-B804-D1AF5E80887D}" srcOrd="4" destOrd="0" parTransId="{5485C229-5FFA-4AD7-9BDB-8F789E4376EF}" sibTransId="{EE896116-DD2A-4682-81AF-37C9C4603ADC}"/>
    <dgm:cxn modelId="{7561D42F-9879-40AA-BD43-DA22CD5646AF}" srcId="{EC6741E8-E34F-43ED-B7F0-7703CCF434B9}" destId="{FB0B0ECF-BCE3-47F1-A0A5-B117C8588320}" srcOrd="7" destOrd="0" parTransId="{D433846F-9678-4B18-AEF8-96F3F2EE48ED}" sibTransId="{A5675FA1-12CC-4833-8C4D-CD6BAEE243F3}"/>
    <dgm:cxn modelId="{03575249-275C-4242-A15A-804512D9F780}" srcId="{EC6741E8-E34F-43ED-B7F0-7703CCF434B9}" destId="{4994C0AA-51A2-4CB8-ACAB-3386B84C7FB3}" srcOrd="6" destOrd="0" parTransId="{FCF67F9C-69E8-467C-915A-9506E50CC9FD}" sibTransId="{F5C89370-594C-49BC-BB9B-6D0A6204E12C}"/>
    <dgm:cxn modelId="{260BF969-8185-474F-9E38-016E42DAB162}" srcId="{3077FF26-8ACA-4B92-B38C-FF3ABF8A7A93}" destId="{8727A2B9-E292-402E-AFD2-396393FD32C2}" srcOrd="1" destOrd="0" parTransId="{C501CA56-0488-496C-9A91-94F705C961A0}" sibTransId="{F28EF596-E427-46F1-A6D9-DFA47401ECEF}"/>
    <dgm:cxn modelId="{B662636A-C660-4DD5-A029-EE250F540FE8}" srcId="{EC6741E8-E34F-43ED-B7F0-7703CCF434B9}" destId="{D4D62FA4-4887-40A7-8224-6F01665F6C27}" srcOrd="3" destOrd="0" parTransId="{6122CFDC-16DA-414D-9EF6-0632919BD554}" sibTransId="{112D3179-5EA6-47D6-9E1C-153E8A52DB82}"/>
    <dgm:cxn modelId="{934F1171-2744-4340-B552-85424DA47174}" type="presOf" srcId="{D4D62FA4-4887-40A7-8224-6F01665F6C27}" destId="{15AA73C0-7E51-4DBB-B520-FBE1B007C357}" srcOrd="0" destOrd="0" presId="urn:microsoft.com/office/officeart/2005/8/layout/radial3"/>
    <dgm:cxn modelId="{E6D7A58C-1BAC-4362-8C74-6871E330CE76}" type="presOf" srcId="{62D68559-21A1-4D76-BB24-DC4AC09FAA6B}" destId="{E88B7E04-7B91-43EC-B272-56750663D8A0}" srcOrd="0" destOrd="0" presId="urn:microsoft.com/office/officeart/2005/8/layout/radial3"/>
    <dgm:cxn modelId="{DCE46D98-3643-4BA9-9D0B-7EDE4F3B69B9}" type="presOf" srcId="{FB0B0ECF-BCE3-47F1-A0A5-B117C8588320}" destId="{593678BC-9FD6-45E5-A607-F4CFCA58F337}" srcOrd="0" destOrd="0" presId="urn:microsoft.com/office/officeart/2005/8/layout/radial3"/>
    <dgm:cxn modelId="{78E844AA-5399-4E9F-827E-9CA53EF2F490}" type="presOf" srcId="{16B7DE21-4B79-4273-B968-7F96F6DBF031}" destId="{146F300B-91A9-4AEC-835B-7A9E019797BC}" srcOrd="0" destOrd="0" presId="urn:microsoft.com/office/officeart/2005/8/layout/radial3"/>
    <dgm:cxn modelId="{454767AA-5DBE-4717-8725-B89C6D2D228C}" type="presOf" srcId="{9E416AAB-86B0-4A5C-B804-D1AF5E80887D}" destId="{2A0ACF24-1D9B-4260-B50B-D18AB956FF52}" srcOrd="0" destOrd="0" presId="urn:microsoft.com/office/officeart/2005/8/layout/radial3"/>
    <dgm:cxn modelId="{E3974BAB-E755-44A0-A32D-155369713550}" type="presOf" srcId="{3077FF26-8ACA-4B92-B38C-FF3ABF8A7A93}" destId="{F52538BD-C7ED-4C06-8F14-88F3B81E52DA}" srcOrd="0" destOrd="0" presId="urn:microsoft.com/office/officeart/2005/8/layout/radial3"/>
    <dgm:cxn modelId="{FD6ED5AD-B356-475A-86D7-360C8FF38F89}" srcId="{3077FF26-8ACA-4B92-B38C-FF3ABF8A7A93}" destId="{F08F6640-7D10-442E-AE19-2589AE5838E1}" srcOrd="2" destOrd="0" parTransId="{5291795E-86DA-4927-B3A4-266C82F1BF3D}" sibTransId="{879087D8-A38F-4401-8AEA-0C3D995F7EC6}"/>
    <dgm:cxn modelId="{47E406B5-A13F-4072-AC90-6DFF9D4496E5}" srcId="{EC6741E8-E34F-43ED-B7F0-7703CCF434B9}" destId="{16B7DE21-4B79-4273-B968-7F96F6DBF031}" srcOrd="8" destOrd="0" parTransId="{D98472F4-A804-4C3B-A303-F479D3B19413}" sibTransId="{4F1D680C-DE6C-4EC3-8B86-5885DE77C442}"/>
    <dgm:cxn modelId="{DD172CCA-F2EF-44A1-BBB2-82E194463B89}" type="presOf" srcId="{EC6741E8-E34F-43ED-B7F0-7703CCF434B9}" destId="{B09946F7-D2B6-4AA5-9005-13E30E9AD2D8}" srcOrd="0" destOrd="0" presId="urn:microsoft.com/office/officeart/2005/8/layout/radial3"/>
    <dgm:cxn modelId="{DBC2D7DD-EB09-4A13-9C91-F1E9EC5C935F}" type="presOf" srcId="{9E5E5961-6620-4623-971B-260588AE1555}" destId="{2FC84BF0-C893-4A3A-9831-3A6F82492BD6}" srcOrd="0" destOrd="0" presId="urn:microsoft.com/office/officeart/2005/8/layout/radial3"/>
    <dgm:cxn modelId="{89D6A7E1-A63F-4240-9F64-496DE917CB70}" srcId="{EC6741E8-E34F-43ED-B7F0-7703CCF434B9}" destId="{28C45609-A9D6-4761-99EA-60E01FF14877}" srcOrd="5" destOrd="0" parTransId="{7600A97A-0823-45CF-99BB-82095B359C3F}" sibTransId="{A8D09DAE-0B64-4F0D-B749-90DBBDAFC988}"/>
    <dgm:cxn modelId="{EFF5B9E9-7BB6-4D0D-8E5D-DDD833B473F9}" type="presOf" srcId="{4994C0AA-51A2-4CB8-ACAB-3386B84C7FB3}" destId="{70D64B9C-3678-407A-8A4C-7336E1AF434B}" srcOrd="0" destOrd="0" presId="urn:microsoft.com/office/officeart/2005/8/layout/radial3"/>
    <dgm:cxn modelId="{2B697EED-6754-4CD5-8FA7-042EAF7DB3B9}" type="presOf" srcId="{28C45609-A9D6-4761-99EA-60E01FF14877}" destId="{E35222ED-7BD7-43C0-BA60-81C3EAE7084A}" srcOrd="0" destOrd="0" presId="urn:microsoft.com/office/officeart/2005/8/layout/radial3"/>
    <dgm:cxn modelId="{481687ED-D399-46D0-B54E-D7B2572282AF}" type="presOf" srcId="{18EAF321-37B0-4D57-A8FA-2424CDA947A0}" destId="{2322E66F-DC44-4A55-BF29-59B75F167EAF}" srcOrd="0" destOrd="0" presId="urn:microsoft.com/office/officeart/2005/8/layout/radial3"/>
    <dgm:cxn modelId="{B4E850FB-1842-42DF-8F6E-85B49AADDC29}" srcId="{EC6741E8-E34F-43ED-B7F0-7703CCF434B9}" destId="{18EAF321-37B0-4D57-A8FA-2424CDA947A0}" srcOrd="2" destOrd="0" parTransId="{125FAAB0-4E15-4A86-9DC4-BC9AC4CBDEA1}" sibTransId="{6584D882-F424-4D14-9C9D-2EB3F25647B6}"/>
    <dgm:cxn modelId="{DA375C73-20DB-46B4-8203-2B7B5F53E2DB}" type="presParOf" srcId="{F52538BD-C7ED-4C06-8F14-88F3B81E52DA}" destId="{76E458DB-FCC8-4CBD-967E-30576C8CB19B}" srcOrd="0" destOrd="0" presId="urn:microsoft.com/office/officeart/2005/8/layout/radial3"/>
    <dgm:cxn modelId="{1D074123-8DA3-4F4B-9A84-3461BAA355DF}" type="presParOf" srcId="{76E458DB-FCC8-4CBD-967E-30576C8CB19B}" destId="{B09946F7-D2B6-4AA5-9005-13E30E9AD2D8}" srcOrd="0" destOrd="0" presId="urn:microsoft.com/office/officeart/2005/8/layout/radial3"/>
    <dgm:cxn modelId="{752DE4C3-2475-440A-9D4F-5E9196BCA88D}" type="presParOf" srcId="{76E458DB-FCC8-4CBD-967E-30576C8CB19B}" destId="{2FC84BF0-C893-4A3A-9831-3A6F82492BD6}" srcOrd="1" destOrd="0" presId="urn:microsoft.com/office/officeart/2005/8/layout/radial3"/>
    <dgm:cxn modelId="{7F2A081C-85D6-4208-A871-E05012F0408C}" type="presParOf" srcId="{76E458DB-FCC8-4CBD-967E-30576C8CB19B}" destId="{E88B7E04-7B91-43EC-B272-56750663D8A0}" srcOrd="2" destOrd="0" presId="urn:microsoft.com/office/officeart/2005/8/layout/radial3"/>
    <dgm:cxn modelId="{8CA15D99-A07D-42F6-8B0F-46D21F91B86F}" type="presParOf" srcId="{76E458DB-FCC8-4CBD-967E-30576C8CB19B}" destId="{2322E66F-DC44-4A55-BF29-59B75F167EAF}" srcOrd="3" destOrd="0" presId="urn:microsoft.com/office/officeart/2005/8/layout/radial3"/>
    <dgm:cxn modelId="{611CC23C-FE86-4BC1-BAB2-3228069C955F}" type="presParOf" srcId="{76E458DB-FCC8-4CBD-967E-30576C8CB19B}" destId="{15AA73C0-7E51-4DBB-B520-FBE1B007C357}" srcOrd="4" destOrd="0" presId="urn:microsoft.com/office/officeart/2005/8/layout/radial3"/>
    <dgm:cxn modelId="{253BF5AB-A24D-445B-9209-2AC2B4E95B93}" type="presParOf" srcId="{76E458DB-FCC8-4CBD-967E-30576C8CB19B}" destId="{2A0ACF24-1D9B-4260-B50B-D18AB956FF52}" srcOrd="5" destOrd="0" presId="urn:microsoft.com/office/officeart/2005/8/layout/radial3"/>
    <dgm:cxn modelId="{4B13FFE5-101B-44DA-8585-BCC03756CA1D}" type="presParOf" srcId="{76E458DB-FCC8-4CBD-967E-30576C8CB19B}" destId="{E35222ED-7BD7-43C0-BA60-81C3EAE7084A}" srcOrd="6" destOrd="0" presId="urn:microsoft.com/office/officeart/2005/8/layout/radial3"/>
    <dgm:cxn modelId="{239512C1-5550-4C9E-8CB6-8D150FEA9AE4}" type="presParOf" srcId="{76E458DB-FCC8-4CBD-967E-30576C8CB19B}" destId="{70D64B9C-3678-407A-8A4C-7336E1AF434B}" srcOrd="7" destOrd="0" presId="urn:microsoft.com/office/officeart/2005/8/layout/radial3"/>
    <dgm:cxn modelId="{BD31BAC5-E0C0-4442-980E-08B4E67A70B7}" type="presParOf" srcId="{76E458DB-FCC8-4CBD-967E-30576C8CB19B}" destId="{593678BC-9FD6-45E5-A607-F4CFCA58F337}" srcOrd="8" destOrd="0" presId="urn:microsoft.com/office/officeart/2005/8/layout/radial3"/>
    <dgm:cxn modelId="{ECDFA750-A793-49B0-9BB8-742AAF2DE320}" type="presParOf" srcId="{76E458DB-FCC8-4CBD-967E-30576C8CB19B}" destId="{146F300B-91A9-4AEC-835B-7A9E019797BC}" srcOrd="9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946F7-D2B6-4AA5-9005-13E30E9AD2D8}">
      <dsp:nvSpPr>
        <dsp:cNvPr id="0" name=""/>
        <dsp:cNvSpPr/>
      </dsp:nvSpPr>
      <dsp:spPr>
        <a:xfrm>
          <a:off x="3625253" y="1212114"/>
          <a:ext cx="2960876" cy="2960876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Responsabile della Corruzione e Trasparenza</a:t>
          </a:r>
        </a:p>
      </dsp:txBody>
      <dsp:txXfrm>
        <a:off x="4058863" y="1645724"/>
        <a:ext cx="2093656" cy="2093656"/>
      </dsp:txXfrm>
    </dsp:sp>
    <dsp:sp modelId="{2FC84BF0-C893-4A3A-9831-3A6F82492BD6}">
      <dsp:nvSpPr>
        <dsp:cNvPr id="0" name=""/>
        <dsp:cNvSpPr/>
      </dsp:nvSpPr>
      <dsp:spPr>
        <a:xfrm>
          <a:off x="4320065" y="-3148"/>
          <a:ext cx="1698462" cy="156369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200" kern="120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Direzione Strategica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200" kern="1200"/>
        </a:p>
      </dsp:txBody>
      <dsp:txXfrm>
        <a:off x="4568799" y="225850"/>
        <a:ext cx="1200994" cy="1105702"/>
      </dsp:txXfrm>
    </dsp:sp>
    <dsp:sp modelId="{E88B7E04-7B91-43EC-B272-56750663D8A0}">
      <dsp:nvSpPr>
        <dsp:cNvPr id="0" name=""/>
        <dsp:cNvSpPr/>
      </dsp:nvSpPr>
      <dsp:spPr>
        <a:xfrm>
          <a:off x="5563130" y="446232"/>
          <a:ext cx="1693177" cy="1567887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kern="1200"/>
            <a:t>Resp. del Controllo di Gestione</a:t>
          </a:r>
        </a:p>
      </dsp:txBody>
      <dsp:txXfrm>
        <a:off x="5811090" y="675844"/>
        <a:ext cx="1197257" cy="1108663"/>
      </dsp:txXfrm>
    </dsp:sp>
    <dsp:sp modelId="{2322E66F-DC44-4A55-BF29-59B75F167EAF}">
      <dsp:nvSpPr>
        <dsp:cNvPr id="0" name=""/>
        <dsp:cNvSpPr/>
      </dsp:nvSpPr>
      <dsp:spPr>
        <a:xfrm>
          <a:off x="6244818" y="1582217"/>
          <a:ext cx="1649829" cy="1582277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kern="1200"/>
            <a:t>Resp. Protezione dei Dati</a:t>
          </a:r>
        </a:p>
      </dsp:txBody>
      <dsp:txXfrm>
        <a:off x="6486430" y="1813936"/>
        <a:ext cx="1166605" cy="1118839"/>
      </dsp:txXfrm>
    </dsp:sp>
    <dsp:sp modelId="{15AA73C0-7E51-4DBB-B520-FBE1B007C357}">
      <dsp:nvSpPr>
        <dsp:cNvPr id="0" name=""/>
        <dsp:cNvSpPr/>
      </dsp:nvSpPr>
      <dsp:spPr>
        <a:xfrm>
          <a:off x="6005952" y="2906249"/>
          <a:ext cx="1669120" cy="1534163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Referenti/Dirigenti</a:t>
          </a:r>
          <a:r>
            <a:rPr lang="it-IT" sz="1000" kern="1200"/>
            <a:t> Anticorruzione</a:t>
          </a:r>
        </a:p>
      </dsp:txBody>
      <dsp:txXfrm>
        <a:off x="6250389" y="3130922"/>
        <a:ext cx="1180246" cy="1084817"/>
      </dsp:txXfrm>
    </dsp:sp>
    <dsp:sp modelId="{2A0ACF24-1D9B-4260-B50B-D18AB956FF52}">
      <dsp:nvSpPr>
        <dsp:cNvPr id="0" name=""/>
        <dsp:cNvSpPr/>
      </dsp:nvSpPr>
      <dsp:spPr>
        <a:xfrm>
          <a:off x="5104348" y="3812813"/>
          <a:ext cx="1496900" cy="1464612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kern="1200"/>
            <a:t>OIV</a:t>
          </a:r>
        </a:p>
      </dsp:txBody>
      <dsp:txXfrm>
        <a:off x="5323564" y="4027300"/>
        <a:ext cx="1058468" cy="1035638"/>
      </dsp:txXfrm>
    </dsp:sp>
    <dsp:sp modelId="{E35222ED-7BD7-43C0-BA60-81C3EAE7084A}">
      <dsp:nvSpPr>
        <dsp:cNvPr id="0" name=""/>
        <dsp:cNvSpPr/>
      </dsp:nvSpPr>
      <dsp:spPr>
        <a:xfrm>
          <a:off x="3824848" y="3755432"/>
          <a:ext cx="1627179" cy="152687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kern="1200"/>
            <a:t>RASA</a:t>
          </a:r>
        </a:p>
      </dsp:txBody>
      <dsp:txXfrm>
        <a:off x="4063143" y="3979038"/>
        <a:ext cx="1150589" cy="1079667"/>
      </dsp:txXfrm>
    </dsp:sp>
    <dsp:sp modelId="{70D64B9C-3678-407A-8A4C-7336E1AF434B}">
      <dsp:nvSpPr>
        <dsp:cNvPr id="0" name=""/>
        <dsp:cNvSpPr/>
      </dsp:nvSpPr>
      <dsp:spPr>
        <a:xfrm>
          <a:off x="2670411" y="2885146"/>
          <a:ext cx="1655337" cy="1576370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000" kern="1200"/>
            <a:t>Il Gestore delle segnalazioni delle operazioni sospette di riciclaggio</a:t>
          </a:r>
        </a:p>
      </dsp:txBody>
      <dsp:txXfrm>
        <a:off x="2912829" y="3116000"/>
        <a:ext cx="1170501" cy="1114662"/>
      </dsp:txXfrm>
    </dsp:sp>
    <dsp:sp modelId="{593678BC-9FD6-45E5-A607-F4CFCA58F337}">
      <dsp:nvSpPr>
        <dsp:cNvPr id="0" name=""/>
        <dsp:cNvSpPr/>
      </dsp:nvSpPr>
      <dsp:spPr>
        <a:xfrm>
          <a:off x="2478379" y="1655987"/>
          <a:ext cx="1580959" cy="1434737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Tutto il personale</a:t>
          </a:r>
        </a:p>
      </dsp:txBody>
      <dsp:txXfrm>
        <a:off x="2709905" y="1866099"/>
        <a:ext cx="1117907" cy="1014513"/>
      </dsp:txXfrm>
    </dsp:sp>
    <dsp:sp modelId="{146F300B-91A9-4AEC-835B-7A9E019797BC}">
      <dsp:nvSpPr>
        <dsp:cNvPr id="0" name=""/>
        <dsp:cNvSpPr/>
      </dsp:nvSpPr>
      <dsp:spPr>
        <a:xfrm>
          <a:off x="3070161" y="493185"/>
          <a:ext cx="1717426" cy="1473983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Collegio</a:t>
          </a:r>
          <a:r>
            <a:rPr lang="it-IT" sz="1000" kern="1200"/>
            <a:t> </a:t>
          </a:r>
          <a:r>
            <a:rPr lang="it-IT" sz="1100" kern="1200"/>
            <a:t>Sindacale</a:t>
          </a:r>
        </a:p>
      </dsp:txBody>
      <dsp:txXfrm>
        <a:off x="3321672" y="709045"/>
        <a:ext cx="1214404" cy="10422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9175417"/>
      </p:ext>
    </p:extLst>
  </p:cSld>
  <p:clrMapOvr>
    <a:masterClrMapping/>
  </p:clrMapOvr>
  <p:transition spd="slow" advClick="0" advTm="10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slow" advClick="0" advTm="10000">
    <p:split orient="vert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ospedalesanmartino.it/components/com_publiccompetitions/includes/download.php?id=12196:piano-triennale-di-prevenzione-della-corruzione-ptpct-2021-2023.pd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spedalesanmartino.it/amministrazione-trasparente/altri-contenuti/accesso-civico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>
            <a:extLst>
              <a:ext uri="{FF2B5EF4-FFF2-40B4-BE49-F238E27FC236}">
                <a16:creationId xmlns:a16="http://schemas.microsoft.com/office/drawing/2014/main" id="{4A8066FF-F1BF-4533-8FCD-322DF149E0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5350" y="1579563"/>
            <a:ext cx="3221038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it-IT" sz="900">
              <a:solidFill>
                <a:srgbClr val="604426"/>
              </a:solidFill>
              <a:latin typeface="Arial" panose="020B0604020202020204" pitchFamily="34" charset="0"/>
            </a:endParaRPr>
          </a:p>
        </p:txBody>
      </p:sp>
      <p:sp>
        <p:nvSpPr>
          <p:cNvPr id="1027" name="Rectangle 4">
            <a:extLst>
              <a:ext uri="{FF2B5EF4-FFF2-40B4-BE49-F238E27FC236}">
                <a16:creationId xmlns:a16="http://schemas.microsoft.com/office/drawing/2014/main" id="{FDA5AA14-7240-4E69-AD1B-8E9363A35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63788"/>
            <a:ext cx="10082213" cy="4016375"/>
          </a:xfrm>
          <a:prstGeom prst="rect">
            <a:avLst/>
          </a:prstGeom>
          <a:solidFill>
            <a:srgbClr val="005A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ts val="7563"/>
              </a:spcBef>
              <a:spcAft>
                <a:spcPts val="2525"/>
              </a:spcAft>
            </a:pPr>
            <a:r>
              <a:rPr lang="en-US" altLang="it-IT" sz="6000" b="1">
                <a:solidFill>
                  <a:srgbClr val="FFFFFF"/>
                </a:solidFill>
                <a:latin typeface="Arial" panose="020B0604020202020204" pitchFamily="34" charset="0"/>
              </a:rPr>
              <a:t>IL PIANO</a:t>
            </a:r>
          </a:p>
          <a:p>
            <a:pPr algn="ctr" eaLnBrk="1" hangingPunct="1">
              <a:spcAft>
                <a:spcPts val="2525"/>
              </a:spcAft>
            </a:pPr>
            <a:r>
              <a:rPr lang="en-US" altLang="it-IT" sz="6000" b="1">
                <a:solidFill>
                  <a:srgbClr val="FFFFFF"/>
                </a:solidFill>
                <a:latin typeface="Arial" panose="020B0604020202020204" pitchFamily="34" charset="0"/>
              </a:rPr>
              <a:t>ANTICORRUZIONE</a:t>
            </a:r>
          </a:p>
          <a:p>
            <a:pPr algn="ctr" eaLnBrk="1" hangingPunct="1"/>
            <a:r>
              <a:rPr lang="en-US" altLang="it-IT" sz="6000" b="1">
                <a:solidFill>
                  <a:srgbClr val="FFFFFF"/>
                </a:solidFill>
                <a:latin typeface="Arial" panose="020B0604020202020204" pitchFamily="34" charset="0"/>
              </a:rPr>
              <a:t>IN PILLOLE</a:t>
            </a:r>
          </a:p>
        </p:txBody>
      </p:sp>
      <p:pic>
        <p:nvPicPr>
          <p:cNvPr id="1028" name="Immagine 5">
            <a:extLst>
              <a:ext uri="{FF2B5EF4-FFF2-40B4-BE49-F238E27FC236}">
                <a16:creationId xmlns:a16="http://schemas.microsoft.com/office/drawing/2014/main" id="{17AAFC2C-48B5-4E35-A9B7-38BFE89E8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38" y="957263"/>
            <a:ext cx="3344862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>
            <a:extLst>
              <a:ext uri="{FF2B5EF4-FFF2-40B4-BE49-F238E27FC236}">
                <a16:creationId xmlns:a16="http://schemas.microsoft.com/office/drawing/2014/main" id="{26E24DD0-1968-4EBE-882E-15527D871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>
            <a:extLst>
              <a:ext uri="{FF2B5EF4-FFF2-40B4-BE49-F238E27FC236}">
                <a16:creationId xmlns:a16="http://schemas.microsoft.com/office/drawing/2014/main" id="{64107879-FB33-451F-A666-29AA6E07C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838" y="188913"/>
            <a:ext cx="9147175" cy="4365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DDDA78-53AB-4223-BE15-4FC5998F98F8}"/>
              </a:ext>
            </a:extLst>
          </p:cNvPr>
          <p:cNvSpPr/>
          <p:nvPr/>
        </p:nvSpPr>
        <p:spPr>
          <a:xfrm>
            <a:off x="477838" y="1316038"/>
            <a:ext cx="9147175" cy="4789487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18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IL PIANO ANTICORRUZIONE IN PILLOLE, CHE COS’E’?</a:t>
            </a:r>
          </a:p>
          <a:p>
            <a:pPr algn="just" eaLnBrk="1" fontAlgn="auto" hangingPunct="1">
              <a:lnSpc>
                <a:spcPts val="3816"/>
              </a:lnSpc>
              <a:spcBef>
                <a:spcPts val="0"/>
              </a:spcBef>
              <a:spcAft>
                <a:spcPts val="5880"/>
              </a:spcAft>
              <a:defRPr/>
            </a:pPr>
            <a:r>
              <a:rPr lang="en-US" sz="3100" dirty="0">
                <a:latin typeface="Arial"/>
              </a:rPr>
              <a:t>Il Piano </a:t>
            </a:r>
            <a:r>
              <a:rPr lang="en-US" sz="3100" dirty="0" err="1">
                <a:latin typeface="Arial"/>
              </a:rPr>
              <a:t>della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Prevenzione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Corruzione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della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Trasparenza</a:t>
            </a:r>
            <a:r>
              <a:rPr lang="en-US" sz="3100" dirty="0">
                <a:latin typeface="Arial"/>
              </a:rPr>
              <a:t> (P.T.P.C.T.) è un </a:t>
            </a:r>
            <a:r>
              <a:rPr lang="en-US" sz="3100" dirty="0" err="1">
                <a:latin typeface="Arial"/>
              </a:rPr>
              <a:t>documento</a:t>
            </a:r>
            <a:r>
              <a:rPr lang="en-US" sz="3100" dirty="0">
                <a:latin typeface="Arial"/>
              </a:rPr>
              <a:t> in cui </a:t>
            </a:r>
            <a:r>
              <a:rPr lang="en-US" sz="3100" dirty="0" err="1">
                <a:latin typeface="Arial"/>
              </a:rPr>
              <a:t>ogni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Amministrazione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presenta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tutto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quello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sta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facendo</a:t>
            </a:r>
            <a:r>
              <a:rPr lang="en-US" sz="3100" dirty="0">
                <a:latin typeface="Arial"/>
              </a:rPr>
              <a:t> per </a:t>
            </a:r>
            <a:r>
              <a:rPr lang="en-US" sz="3100" dirty="0" err="1">
                <a:latin typeface="Arial"/>
              </a:rPr>
              <a:t>garantire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le </a:t>
            </a:r>
            <a:r>
              <a:rPr lang="en-US" sz="3100" dirty="0" err="1">
                <a:latin typeface="Arial"/>
              </a:rPr>
              <a:t>attività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compiti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istituzionali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vengano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svolti</a:t>
            </a:r>
            <a:r>
              <a:rPr lang="en-US" sz="3100" dirty="0">
                <a:latin typeface="Arial"/>
              </a:rPr>
              <a:t> con </a:t>
            </a:r>
            <a:r>
              <a:rPr lang="en-US" sz="3100" dirty="0" err="1">
                <a:latin typeface="Arial"/>
              </a:rPr>
              <a:t>trasparenza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imparzialità</a:t>
            </a:r>
            <a:r>
              <a:rPr lang="en-US" sz="3100" dirty="0">
                <a:latin typeface="Arial"/>
              </a:rPr>
              <a:t> da </a:t>
            </a:r>
            <a:r>
              <a:rPr lang="en-US" sz="3100" dirty="0" err="1">
                <a:latin typeface="Arial"/>
              </a:rPr>
              <a:t>parte</a:t>
            </a:r>
            <a:r>
              <a:rPr lang="en-US" sz="3100" dirty="0">
                <a:latin typeface="Arial"/>
              </a:rPr>
              <a:t> del </a:t>
            </a:r>
            <a:r>
              <a:rPr lang="en-US" sz="3100" dirty="0" err="1">
                <a:latin typeface="Arial"/>
              </a:rPr>
              <a:t>personale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dai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collaboratori</a:t>
            </a:r>
            <a:r>
              <a:rPr lang="en-US" sz="3100" dirty="0">
                <a:latin typeface="Arial"/>
              </a:rPr>
              <a:t>, </a:t>
            </a:r>
            <a:r>
              <a:rPr lang="en-US" sz="3100" dirty="0" err="1">
                <a:latin typeface="Arial"/>
              </a:rPr>
              <a:t>anche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esterni</a:t>
            </a:r>
            <a:r>
              <a:rPr lang="en-US" sz="3100" dirty="0">
                <a:latin typeface="Arial"/>
              </a:rPr>
              <a:t>, di </a:t>
            </a:r>
            <a:r>
              <a:rPr lang="en-US" sz="3100" dirty="0" err="1">
                <a:latin typeface="Arial"/>
              </a:rPr>
              <a:t>qualunque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tipo</a:t>
            </a:r>
            <a:r>
              <a:rPr lang="en-US" sz="31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>
            <a:extLst>
              <a:ext uri="{FF2B5EF4-FFF2-40B4-BE49-F238E27FC236}">
                <a16:creationId xmlns:a16="http://schemas.microsoft.com/office/drawing/2014/main" id="{FDC5E9BF-251A-4137-9784-6B7760799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2816225"/>
            <a:ext cx="3024188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>
            <a:extLst>
              <a:ext uri="{FF2B5EF4-FFF2-40B4-BE49-F238E27FC236}">
                <a16:creationId xmlns:a16="http://schemas.microsoft.com/office/drawing/2014/main" id="{37E31000-C83E-47A6-A60A-F9C6CE6336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86BA679-5639-421F-BBAE-D0AB51C3AE60}"/>
              </a:ext>
            </a:extLst>
          </p:cNvPr>
          <p:cNvSpPr/>
          <p:nvPr/>
        </p:nvSpPr>
        <p:spPr>
          <a:xfrm>
            <a:off x="898525" y="996950"/>
            <a:ext cx="8269288" cy="120015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304"/>
              </a:lnSpc>
              <a:spcBef>
                <a:spcPts val="0"/>
              </a:spcBef>
              <a:spcAft>
                <a:spcPts val="21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IL PIANO ANTICORRUZIONE IN PILLOLE, CHE COS’E’?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42DEFF-D4A2-4372-8D38-01E616CE5F41}"/>
              </a:ext>
            </a:extLst>
          </p:cNvPr>
          <p:cNvSpPr/>
          <p:nvPr/>
        </p:nvSpPr>
        <p:spPr>
          <a:xfrm>
            <a:off x="4181475" y="2478088"/>
            <a:ext cx="5389563" cy="3730625"/>
          </a:xfrm>
          <a:prstGeom prst="rect">
            <a:avLst/>
          </a:prstGeom>
        </p:spPr>
        <p:txBody>
          <a:bodyPr lIns="0" tIns="0" rIns="0" bIns="0"/>
          <a:lstStyle/>
          <a:p>
            <a:pPr eaLnBrk="1" fontAlgn="auto" hangingPunct="1">
              <a:lnSpc>
                <a:spcPts val="4296"/>
              </a:lnSpc>
              <a:spcBef>
                <a:spcPts val="210"/>
              </a:spcBef>
              <a:spcAft>
                <a:spcPts val="0"/>
              </a:spcAft>
              <a:defRPr/>
            </a:pPr>
            <a:r>
              <a:rPr lang="en-US" sz="3600" dirty="0">
                <a:latin typeface="Arial"/>
              </a:rPr>
              <a:t>Il Piano in </a:t>
            </a:r>
            <a:r>
              <a:rPr lang="en-US" sz="3600" dirty="0" err="1">
                <a:latin typeface="Arial"/>
              </a:rPr>
              <a:t>Pillole</a:t>
            </a:r>
            <a:r>
              <a:rPr lang="en-US" sz="3600" dirty="0">
                <a:latin typeface="Arial"/>
              </a:rPr>
              <a:t> è un </a:t>
            </a:r>
            <a:r>
              <a:rPr lang="en-US" sz="3600" dirty="0" err="1">
                <a:latin typeface="Arial"/>
              </a:rPr>
              <a:t>riassunto</a:t>
            </a:r>
            <a:r>
              <a:rPr lang="en-US" sz="3600" dirty="0">
                <a:latin typeface="Arial"/>
              </a:rPr>
              <a:t> del </a:t>
            </a:r>
            <a:r>
              <a:rPr lang="en-US" sz="3600" dirty="0" err="1">
                <a:latin typeface="Arial"/>
              </a:rPr>
              <a:t>nostro</a:t>
            </a:r>
            <a:r>
              <a:rPr lang="en-US" sz="3600" dirty="0">
                <a:latin typeface="Arial"/>
              </a:rPr>
              <a:t> Piano in modo da </a:t>
            </a:r>
            <a:r>
              <a:rPr lang="en-US" sz="3600" dirty="0" err="1">
                <a:latin typeface="Arial"/>
              </a:rPr>
              <a:t>metterne</a:t>
            </a:r>
            <a:r>
              <a:rPr lang="en-US" sz="3600" dirty="0">
                <a:latin typeface="Arial"/>
              </a:rPr>
              <a:t> in </a:t>
            </a:r>
            <a:r>
              <a:rPr lang="en-US" sz="3600" dirty="0" err="1">
                <a:latin typeface="Arial"/>
              </a:rPr>
              <a:t>risalto</a:t>
            </a:r>
            <a:r>
              <a:rPr lang="en-US" sz="3600" b="1" spc="-50" dirty="0">
                <a:latin typeface="Arial"/>
              </a:rPr>
              <a:t>, in modo semplice e </a:t>
            </a:r>
            <a:r>
              <a:rPr lang="en-US" sz="3600" b="1" spc="-50" dirty="0" err="1">
                <a:latin typeface="Arial"/>
              </a:rPr>
              <a:t>immediato</a:t>
            </a:r>
            <a:r>
              <a:rPr lang="en-US" sz="3600" b="1" spc="-50" dirty="0">
                <a:latin typeface="Arial"/>
              </a:rPr>
              <a:t>, </a:t>
            </a:r>
            <a:r>
              <a:rPr lang="en-US" sz="3600" dirty="0" err="1">
                <a:latin typeface="Arial"/>
              </a:rPr>
              <a:t>i</a:t>
            </a:r>
            <a:r>
              <a:rPr lang="en-US" sz="3600" dirty="0">
                <a:latin typeface="Arial"/>
              </a:rPr>
              <a:t> </a:t>
            </a:r>
            <a:r>
              <a:rPr lang="en-US" sz="3600" dirty="0" err="1">
                <a:latin typeface="Arial"/>
              </a:rPr>
              <a:t>contenuti</a:t>
            </a:r>
            <a:r>
              <a:rPr lang="en-US" sz="3600" dirty="0">
                <a:latin typeface="Arial"/>
              </a:rPr>
              <a:t> e </a:t>
            </a:r>
            <a:r>
              <a:rPr lang="en-US" sz="3600" dirty="0" err="1">
                <a:latin typeface="Arial"/>
              </a:rPr>
              <a:t>quanto</a:t>
            </a:r>
            <a:r>
              <a:rPr lang="en-US" sz="3600" dirty="0">
                <a:latin typeface="Arial"/>
              </a:rPr>
              <a:t> è </a:t>
            </a:r>
            <a:r>
              <a:rPr lang="en-US" sz="3600" dirty="0" err="1">
                <a:latin typeface="Arial"/>
              </a:rPr>
              <a:t>stato</a:t>
            </a:r>
            <a:r>
              <a:rPr lang="en-US" sz="3600" dirty="0">
                <a:latin typeface="Arial"/>
              </a:rPr>
              <a:t> </a:t>
            </a:r>
            <a:r>
              <a:rPr lang="en-US" sz="3600" dirty="0" err="1">
                <a:latin typeface="Arial"/>
              </a:rPr>
              <a:t>fatto</a:t>
            </a:r>
            <a:r>
              <a:rPr lang="en-US" sz="3600" dirty="0">
                <a:latin typeface="Arial"/>
              </a:rPr>
              <a:t> in </a:t>
            </a:r>
            <a:r>
              <a:rPr lang="en-US" sz="3600" dirty="0" err="1">
                <a:latin typeface="Arial"/>
              </a:rPr>
              <a:t>questi</a:t>
            </a:r>
            <a:r>
              <a:rPr lang="en-US" sz="3600" dirty="0">
                <a:latin typeface="Arial"/>
              </a:rPr>
              <a:t> </a:t>
            </a:r>
            <a:r>
              <a:rPr lang="en-US" sz="3600" dirty="0" err="1">
                <a:latin typeface="Arial"/>
              </a:rPr>
              <a:t>anni</a:t>
            </a:r>
            <a:r>
              <a:rPr lang="en-US" sz="3600" dirty="0">
                <a:latin typeface="Arial"/>
              </a:rPr>
              <a:t>....</a:t>
            </a:r>
          </a:p>
        </p:txBody>
      </p:sp>
      <p:sp>
        <p:nvSpPr>
          <p:cNvPr id="3078" name="Rectangle 3">
            <a:extLst>
              <a:ext uri="{FF2B5EF4-FFF2-40B4-BE49-F238E27FC236}">
                <a16:creationId xmlns:a16="http://schemas.microsoft.com/office/drawing/2014/main" id="{93A1FD13-2734-4DAE-8785-F35B07BFE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250" y="188913"/>
            <a:ext cx="8967788" cy="5270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0" advClick="0" advTm="10000">
        <p:cut/>
      </p:transition>
    </mc:Choice>
    <mc:Fallback>
      <p:transition advClick="0" advTm="10000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>
            <a:extLst>
              <a:ext uri="{FF2B5EF4-FFF2-40B4-BE49-F238E27FC236}">
                <a16:creationId xmlns:a16="http://schemas.microsoft.com/office/drawing/2014/main" id="{2D486151-FCEE-49BE-A8C3-C2ED04802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38453">
            <a:off x="79375" y="3709988"/>
            <a:ext cx="5751513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>
            <a:extLst>
              <a:ext uri="{FF2B5EF4-FFF2-40B4-BE49-F238E27FC236}">
                <a16:creationId xmlns:a16="http://schemas.microsoft.com/office/drawing/2014/main" id="{1C5E69E3-617C-47C1-803D-47DDA695F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3">
            <a:extLst>
              <a:ext uri="{FF2B5EF4-FFF2-40B4-BE49-F238E27FC236}">
                <a16:creationId xmlns:a16="http://schemas.microsoft.com/office/drawing/2014/main" id="{F3EB131E-09D7-44AA-A6D7-FDD24FFB16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188913"/>
            <a:ext cx="8439150" cy="477837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9DD925-1CD1-452D-A2B6-4DECDF3BF1D0}"/>
              </a:ext>
            </a:extLst>
          </p:cNvPr>
          <p:cNvSpPr/>
          <p:nvPr/>
        </p:nvSpPr>
        <p:spPr>
          <a:xfrm>
            <a:off x="990600" y="1163638"/>
            <a:ext cx="8110538" cy="1112837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56"/>
              </a:lnSpc>
              <a:spcBef>
                <a:spcPts val="0"/>
              </a:spcBef>
              <a:spcAft>
                <a:spcPts val="42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DA QUANTO TEMPO E QUALE NORMA LO HA ISTITUITO?</a:t>
            </a:r>
          </a:p>
        </p:txBody>
      </p:sp>
      <p:sp>
        <p:nvSpPr>
          <p:cNvPr id="4102" name="Rectangle 5">
            <a:extLst>
              <a:ext uri="{FF2B5EF4-FFF2-40B4-BE49-F238E27FC236}">
                <a16:creationId xmlns:a16="http://schemas.microsoft.com/office/drawing/2014/main" id="{E04BEC4C-8F29-458C-B6DC-FA1A813F20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5700" y="2773363"/>
            <a:ext cx="4464050" cy="346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ts val="3338"/>
              </a:lnSpc>
              <a:spcBef>
                <a:spcPts val="425"/>
              </a:spcBef>
            </a:pPr>
            <a:r>
              <a:rPr lang="en-US" altLang="it-IT" sz="2800">
                <a:latin typeface="Arial" panose="020B0604020202020204" pitchFamily="34" charset="0"/>
              </a:rPr>
              <a:t>La L. n. 190/2012 (la prima legge in Italia sulla prevenzione della corruzione) richiede che tutti gli enti pubblici debbano adottare il Piano </a:t>
            </a:r>
            <a:r>
              <a:rPr lang="en-US" altLang="it-IT" sz="3100">
                <a:latin typeface="Arial" panose="020B0604020202020204" pitchFamily="34" charset="0"/>
              </a:rPr>
              <a:t>entro il 31 gennaio di ogni anno</a:t>
            </a:r>
            <a:r>
              <a:rPr lang="en-US" altLang="it-IT" sz="2800">
                <a:latin typeface="Arial" panose="020B0604020202020204" pitchFamily="34" charset="0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1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>
            <a:extLst>
              <a:ext uri="{FF2B5EF4-FFF2-40B4-BE49-F238E27FC236}">
                <a16:creationId xmlns:a16="http://schemas.microsoft.com/office/drawing/2014/main" id="{A5A84BB8-1ECC-4D9D-A72E-52BDA77A7F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382838"/>
            <a:ext cx="371475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>
            <a:extLst>
              <a:ext uri="{FF2B5EF4-FFF2-40B4-BE49-F238E27FC236}">
                <a16:creationId xmlns:a16="http://schemas.microsoft.com/office/drawing/2014/main" id="{41B7E186-9459-4F0B-9630-6D67804FF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3">
            <a:extLst>
              <a:ext uri="{FF2B5EF4-FFF2-40B4-BE49-F238E27FC236}">
                <a16:creationId xmlns:a16="http://schemas.microsoft.com/office/drawing/2014/main" id="{1497F5DD-E622-4678-9547-EDE9EF6DB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88913"/>
            <a:ext cx="8623300" cy="5524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B62F73-7088-40CC-B608-4EDB1F5EA9FB}"/>
              </a:ext>
            </a:extLst>
          </p:cNvPr>
          <p:cNvSpPr/>
          <p:nvPr/>
        </p:nvSpPr>
        <p:spPr>
          <a:xfrm>
            <a:off x="1006475" y="1030288"/>
            <a:ext cx="8081963" cy="1084262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56"/>
              </a:lnSpc>
              <a:spcBef>
                <a:spcPts val="0"/>
              </a:spcBef>
              <a:spcAft>
                <a:spcPts val="84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DA QUANTO TEMPO E QUALE NORMA LO HA ISTITUITO?</a:t>
            </a:r>
          </a:p>
        </p:txBody>
      </p:sp>
      <p:sp>
        <p:nvSpPr>
          <p:cNvPr id="5126" name="Rectangle 5">
            <a:extLst>
              <a:ext uri="{FF2B5EF4-FFF2-40B4-BE49-F238E27FC236}">
                <a16:creationId xmlns:a16="http://schemas.microsoft.com/office/drawing/2014/main" id="{CE6A4FB1-8810-4E2E-9D6D-E64BF9167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7413" y="2667000"/>
            <a:ext cx="4535487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788"/>
              </a:lnSpc>
              <a:spcAft>
                <a:spcPts val="2313"/>
              </a:spcAft>
            </a:pPr>
            <a:r>
              <a:rPr lang="en-US" altLang="it-IT" sz="3100">
                <a:latin typeface="Arial" panose="020B0604020202020204" pitchFamily="34" charset="0"/>
              </a:rPr>
              <a:t>Ha una durata di 3 anni ma ogni anno viene aggiornato. Il primo risale alla fine del 2013.</a:t>
            </a:r>
          </a:p>
        </p:txBody>
      </p:sp>
      <p:sp>
        <p:nvSpPr>
          <p:cNvPr id="5127" name="Rectangle 6">
            <a:extLst>
              <a:ext uri="{FF2B5EF4-FFF2-40B4-BE49-F238E27FC236}">
                <a16:creationId xmlns:a16="http://schemas.microsoft.com/office/drawing/2014/main" id="{A4DEE3FD-B12C-4BEE-9465-D5B4CC355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963" y="5062538"/>
            <a:ext cx="7991475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788"/>
              </a:lnSpc>
            </a:pPr>
            <a:r>
              <a:rPr lang="en-US" altLang="it-IT" sz="3100">
                <a:latin typeface="Arial" panose="020B0604020202020204" pitchFamily="34" charset="0"/>
              </a:rPr>
              <a:t>Entro un mese dalla sua approvazione viene pubblicato sul sito internet istituzionale. Ora siamo al Piano 2021 - 2023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>
            <a:extLst>
              <a:ext uri="{FF2B5EF4-FFF2-40B4-BE49-F238E27FC236}">
                <a16:creationId xmlns:a16="http://schemas.microsoft.com/office/drawing/2014/main" id="{267C1C9C-E496-4E71-A902-732FCF079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52663"/>
            <a:ext cx="4535488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>
            <a:extLst>
              <a:ext uri="{FF2B5EF4-FFF2-40B4-BE49-F238E27FC236}">
                <a16:creationId xmlns:a16="http://schemas.microsoft.com/office/drawing/2014/main" id="{1465DB08-7C5C-4A76-A9D9-A57EF11D75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3">
            <a:extLst>
              <a:ext uri="{FF2B5EF4-FFF2-40B4-BE49-F238E27FC236}">
                <a16:creationId xmlns:a16="http://schemas.microsoft.com/office/drawing/2014/main" id="{2F4AC2FE-354B-4727-826D-E4A2936DF7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" y="188913"/>
            <a:ext cx="9012238" cy="44767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54B06D-100F-461A-9FA1-D4A6F12F227B}"/>
              </a:ext>
            </a:extLst>
          </p:cNvPr>
          <p:cNvSpPr/>
          <p:nvPr/>
        </p:nvSpPr>
        <p:spPr>
          <a:xfrm>
            <a:off x="669925" y="1331913"/>
            <a:ext cx="8809038" cy="447675"/>
          </a:xfrm>
          <a:prstGeom prst="rect">
            <a:avLst/>
          </a:prstGeom>
        </p:spPr>
        <p:txBody>
          <a:bodyPr wrap="none" lIns="0" tIns="0" rIns="0" bIns="0"/>
          <a:lstStyle/>
          <a:p>
            <a:pPr eaLnBrk="1" fontAlgn="auto" hangingPunct="1">
              <a:spcBef>
                <a:spcPts val="0"/>
              </a:spcBef>
              <a:spcAft>
                <a:spcPts val="315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CHI DEVE ADOTTARE IL PIANO?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7B6AFEE-6191-465D-AB26-3C6613991B8F}"/>
              </a:ext>
            </a:extLst>
          </p:cNvPr>
          <p:cNvGraphicFramePr>
            <a:graphicFrameLocks noGrp="1"/>
          </p:cNvGraphicFramePr>
          <p:nvPr/>
        </p:nvGraphicFramePr>
        <p:xfrm>
          <a:off x="2259013" y="4170363"/>
          <a:ext cx="1377950" cy="688976"/>
        </p:xfrm>
        <a:graphic>
          <a:graphicData uri="http://schemas.openxmlformats.org/drawingml/2006/table">
            <a:tbl>
              <a:tblPr/>
              <a:tblGrid>
                <a:gridCol w="1042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53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068">
                <a:tc>
                  <a:txBody>
                    <a:bodyPr/>
                    <a:lstStyle/>
                    <a:p>
                      <a:pPr indent="0"/>
                      <a:r>
                        <a:rPr lang="en-US" sz="1800" b="1">
                          <a:solidFill>
                            <a:srgbClr val="917A5C"/>
                          </a:solidFill>
                          <a:latin typeface="Arial"/>
                        </a:rPr>
                        <a:t>1 </a:t>
                      </a:r>
                      <a:r>
                        <a:rPr lang="en-US" sz="1800" b="1">
                          <a:solidFill>
                            <a:srgbClr val="1696E2"/>
                          </a:solidFill>
                          <a:latin typeface="Arial"/>
                        </a:rPr>
                        <a:t>c </a:t>
                      </a:r>
                      <a:r>
                        <a:rPr lang="en-US" sz="1800" b="1">
                          <a:solidFill>
                            <a:srgbClr val="4881A3"/>
                          </a:solidFill>
                          <a:latin typeface="Arial"/>
                        </a:rPr>
                        <a:t>: </a:t>
                      </a:r>
                      <a:r>
                        <a:rPr lang="en-US" sz="1800" b="1" spc="1050">
                          <a:solidFill>
                            <a:srgbClr val="917A5C"/>
                          </a:solidFill>
                          <a:latin typeface="Arial"/>
                        </a:rPr>
                        <a:t>-1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sz="1400"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047">
                <a:tc>
                  <a:txBody>
                    <a:bodyPr/>
                    <a:lstStyle/>
                    <a:p>
                      <a:pPr indent="0"/>
                      <a:r>
                        <a:rPr lang="en-US" sz="400" spc="1400">
                          <a:solidFill>
                            <a:srgbClr val="A9906D"/>
                          </a:solidFill>
                          <a:latin typeface="Times New Roman"/>
                        </a:rPr>
                        <a:t>■ </a:t>
                      </a:r>
                      <a:r>
                        <a:rPr lang="en-US" sz="400" spc="1400">
                          <a:solidFill>
                            <a:srgbClr val="4881A3"/>
                          </a:solidFill>
                          <a:latin typeface="Times New Roman"/>
                        </a:rPr>
                        <a:t>■i - </a:t>
                      </a:r>
                      <a:r>
                        <a:rPr lang="en-US" sz="400" i="1" spc="50">
                          <a:solidFill>
                            <a:srgbClr val="4881A3"/>
                          </a:solidFill>
                          <a:latin typeface="Times New Roman"/>
                        </a:rPr>
                        <a:t>M; \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sz="500"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861">
                <a:tc>
                  <a:txBody>
                    <a:bodyPr/>
                    <a:lstStyle/>
                    <a:p>
                      <a:pPr indent="0"/>
                      <a:r>
                        <a:rPr lang="en-US" sz="1900" i="1">
                          <a:solidFill>
                            <a:srgbClr val="685147"/>
                          </a:solidFill>
                          <a:latin typeface="Arial"/>
                        </a:rPr>
                        <a:t>f </a:t>
                      </a:r>
                      <a:r>
                        <a:rPr lang="en-US" sz="1900" i="1">
                          <a:solidFill>
                            <a:srgbClr val="364047"/>
                          </a:solidFill>
                          <a:latin typeface="Arial"/>
                        </a:rPr>
                        <a:t>m</a:t>
                      </a:r>
                      <a:r>
                        <a:rPr lang="en-US" sz="1800" b="1">
                          <a:solidFill>
                            <a:srgbClr val="364047"/>
                          </a:solidFill>
                          <a:latin typeface="Arial"/>
                        </a:rPr>
                        <a:t> </a:t>
                      </a:r>
                      <a:r>
                        <a:rPr lang="en-US" sz="1800" b="1">
                          <a:solidFill>
                            <a:srgbClr val="BCA079"/>
                          </a:solidFill>
                          <a:latin typeface="Arial"/>
                        </a:rPr>
                        <a:t>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900"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164" name="Rectangle 6">
            <a:extLst>
              <a:ext uri="{FF2B5EF4-FFF2-40B4-BE49-F238E27FC236}">
                <a16:creationId xmlns:a16="http://schemas.microsoft.com/office/drawing/2014/main" id="{12D95389-4B75-4313-962C-C07E1B92C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3300" y="2346325"/>
            <a:ext cx="4446588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338"/>
              </a:lnSpc>
              <a:spcBef>
                <a:spcPts val="3150"/>
              </a:spcBef>
            </a:pPr>
            <a:r>
              <a:rPr lang="en-US" altLang="it-IT" sz="2800">
                <a:latin typeface="Arial" panose="020B0604020202020204" pitchFamily="34" charset="0"/>
              </a:rPr>
              <a:t>Il piano deve essere elaborato dal Responsabile della prevenzione della Corruzione e della trasparenza (RPCT) e viene adottato formalmente dal Direttore Generale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>
            <a:extLst>
              <a:ext uri="{FF2B5EF4-FFF2-40B4-BE49-F238E27FC236}">
                <a16:creationId xmlns:a16="http://schemas.microsoft.com/office/drawing/2014/main" id="{28B54287-63BE-4784-B1F3-5C9FD9027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>
            <a:extLst>
              <a:ext uri="{FF2B5EF4-FFF2-40B4-BE49-F238E27FC236}">
                <a16:creationId xmlns:a16="http://schemas.microsoft.com/office/drawing/2014/main" id="{CDDBED28-930E-47BF-9960-89E1B28D59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188913"/>
            <a:ext cx="9088437" cy="49212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2EC756-93DA-4E60-82E6-98E74B0EACA8}"/>
              </a:ext>
            </a:extLst>
          </p:cNvPr>
          <p:cNvSpPr/>
          <p:nvPr/>
        </p:nvSpPr>
        <p:spPr>
          <a:xfrm>
            <a:off x="496888" y="1262063"/>
            <a:ext cx="9088437" cy="4860925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3780"/>
              </a:spcAft>
              <a:defRPr/>
            </a:pPr>
            <a:r>
              <a:rPr lang="en-US" sz="4300" b="1" spc="-50" dirty="0">
                <a:solidFill>
                  <a:srgbClr val="006FC0"/>
                </a:solidFill>
                <a:latin typeface="Arial"/>
              </a:rPr>
              <a:t>MA CHI E’ QUESTO RPCT?</a:t>
            </a:r>
          </a:p>
          <a:p>
            <a:pPr algn="just" eaLnBrk="1" fontAlgn="auto" hangingPunct="1">
              <a:lnSpc>
                <a:spcPts val="3816"/>
              </a:lnSpc>
              <a:spcBef>
                <a:spcPts val="0"/>
              </a:spcBef>
              <a:spcAft>
                <a:spcPts val="5460"/>
              </a:spcAft>
              <a:defRPr/>
            </a:pPr>
            <a:r>
              <a:rPr lang="en-US" sz="3100" dirty="0" err="1">
                <a:latin typeface="Arial"/>
              </a:rPr>
              <a:t>Sempre</a:t>
            </a:r>
            <a:r>
              <a:rPr lang="en-US" sz="3100" dirty="0">
                <a:latin typeface="Arial"/>
              </a:rPr>
              <a:t> la L. n. 190/2012 </a:t>
            </a:r>
            <a:r>
              <a:rPr lang="en-US" sz="3100" dirty="0" err="1">
                <a:latin typeface="Arial"/>
              </a:rPr>
              <a:t>prevede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Direttore Generale </a:t>
            </a:r>
            <a:r>
              <a:rPr lang="en-US" sz="3100" dirty="0" err="1">
                <a:latin typeface="Arial"/>
              </a:rPr>
              <a:t>nomini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responsabile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prevenzione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occupi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coordinare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tutte</a:t>
            </a:r>
            <a:r>
              <a:rPr lang="en-US" sz="3100" dirty="0">
                <a:latin typeface="Arial"/>
              </a:rPr>
              <a:t> le </a:t>
            </a:r>
            <a:r>
              <a:rPr lang="en-US" sz="3100" dirty="0" err="1">
                <a:latin typeface="Arial"/>
              </a:rPr>
              <a:t>attività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necessarie</a:t>
            </a:r>
            <a:r>
              <a:rPr lang="en-US" sz="3100" dirty="0">
                <a:latin typeface="Arial"/>
              </a:rPr>
              <a:t> per </a:t>
            </a:r>
            <a:r>
              <a:rPr lang="en-US" sz="3100" dirty="0" err="1">
                <a:latin typeface="Arial"/>
              </a:rPr>
              <a:t>creare</a:t>
            </a:r>
            <a:r>
              <a:rPr lang="en-US" sz="3100" dirty="0">
                <a:latin typeface="Arial"/>
              </a:rPr>
              <a:t> un </a:t>
            </a:r>
            <a:r>
              <a:rPr lang="en-US" sz="3100" dirty="0" err="1">
                <a:latin typeface="Arial"/>
              </a:rPr>
              <a:t>contesto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sfavorevole</a:t>
            </a:r>
            <a:r>
              <a:rPr lang="en-US" sz="3100" dirty="0">
                <a:latin typeface="Arial"/>
              </a:rPr>
              <a:t> al </a:t>
            </a:r>
            <a:r>
              <a:rPr lang="en-US" sz="3100" dirty="0" err="1">
                <a:latin typeface="Arial"/>
              </a:rPr>
              <a:t>verificarsi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episodi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corruzione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assicurarsi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contenuti</a:t>
            </a:r>
            <a:r>
              <a:rPr lang="en-US" sz="3100" dirty="0">
                <a:latin typeface="Arial"/>
              </a:rPr>
              <a:t> del Piano </a:t>
            </a:r>
            <a:r>
              <a:rPr lang="en-US" sz="3100" dirty="0" err="1">
                <a:latin typeface="Arial"/>
              </a:rPr>
              <a:t>siano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rispettati</a:t>
            </a:r>
            <a:r>
              <a:rPr lang="en-US" sz="3100" dirty="0">
                <a:latin typeface="Arial"/>
              </a:rPr>
              <a:t> da </a:t>
            </a:r>
            <a:r>
              <a:rPr lang="en-US" sz="3100" dirty="0" err="1">
                <a:latin typeface="Arial"/>
              </a:rPr>
              <a:t>tutti</a:t>
            </a:r>
            <a:r>
              <a:rPr lang="en-US" sz="3100" dirty="0">
                <a:latin typeface="Arial"/>
              </a:rPr>
              <a:t>!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checker/>
      </p:transition>
    </mc:Choice>
    <mc:Fallback>
      <p:transition spd="slow" advClick="0" advTm="10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>
            <a:extLst>
              <a:ext uri="{FF2B5EF4-FFF2-40B4-BE49-F238E27FC236}">
                <a16:creationId xmlns:a16="http://schemas.microsoft.com/office/drawing/2014/main" id="{1233DF20-542A-4888-B1DA-0A9711C84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525"/>
            <a:ext cx="100822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">
            <a:extLst>
              <a:ext uri="{FF2B5EF4-FFF2-40B4-BE49-F238E27FC236}">
                <a16:creationId xmlns:a16="http://schemas.microsoft.com/office/drawing/2014/main" id="{45E099FC-270D-4BDC-86DC-40F627D01A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3513"/>
            <a:ext cx="10079038" cy="485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3">
            <a:extLst>
              <a:ext uri="{FF2B5EF4-FFF2-40B4-BE49-F238E27FC236}">
                <a16:creationId xmlns:a16="http://schemas.microsoft.com/office/drawing/2014/main" id="{3A0D0B7D-92FE-44AB-ACE0-3A6A3D7158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6213"/>
            <a:ext cx="10079038" cy="338137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44AC79-9C07-4935-A822-C16F1484D375}"/>
              </a:ext>
            </a:extLst>
          </p:cNvPr>
          <p:cNvSpPr/>
          <p:nvPr/>
        </p:nvSpPr>
        <p:spPr>
          <a:xfrm>
            <a:off x="1112838" y="987425"/>
            <a:ext cx="7908925" cy="1112838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126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EPISODI DI CORRUZIONE MA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COSA INTENDI?</a:t>
            </a:r>
          </a:p>
        </p:txBody>
      </p:sp>
      <p:sp>
        <p:nvSpPr>
          <p:cNvPr id="8198" name="Rectangle 5">
            <a:extLst>
              <a:ext uri="{FF2B5EF4-FFF2-40B4-BE49-F238E27FC236}">
                <a16:creationId xmlns:a16="http://schemas.microsoft.com/office/drawing/2014/main" id="{7C88EA3C-C4F4-4D02-B5BF-9FC1CB06C1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400" y="2774950"/>
            <a:ext cx="7697788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en-US" altLang="it-IT" sz="4400">
                <a:latin typeface="Arial" panose="020B0604020202020204" pitchFamily="34" charset="0"/>
              </a:rPr>
              <a:t>Il Piano intende la corruzione in senso lato, cioè come    «malamministrazione» e cioè</a:t>
            </a:r>
          </a:p>
          <a:p>
            <a:pPr algn="just" eaLnBrk="1" hangingPunct="1"/>
            <a:r>
              <a:rPr lang="en-US" altLang="it-IT" sz="4400">
                <a:latin typeface="Arial" panose="020B0604020202020204" pitchFamily="34" charset="0"/>
              </a:rPr>
              <a:t>un’amministrazione opaca, nella quale non ci sia chiarezza nelle procedure.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0">
        <p:blinds dir="vert"/>
      </p:transition>
    </mc:Choice>
    <mc:Fallback>
      <p:transition spd="slow" advClick="0" advTm="10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>
            <a:extLst>
              <a:ext uri="{FF2B5EF4-FFF2-40B4-BE49-F238E27FC236}">
                <a16:creationId xmlns:a16="http://schemas.microsoft.com/office/drawing/2014/main" id="{FAF7D17B-DE94-4106-9858-A82AD3542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2414588"/>
            <a:ext cx="3860800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2">
            <a:extLst>
              <a:ext uri="{FF2B5EF4-FFF2-40B4-BE49-F238E27FC236}">
                <a16:creationId xmlns:a16="http://schemas.microsoft.com/office/drawing/2014/main" id="{325AFCC9-25BD-4315-A419-8EAC80CAC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3">
            <a:extLst>
              <a:ext uri="{FF2B5EF4-FFF2-40B4-BE49-F238E27FC236}">
                <a16:creationId xmlns:a16="http://schemas.microsoft.com/office/drawing/2014/main" id="{5F8B95D5-7A79-4B99-9A8F-B625999A7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" y="188913"/>
            <a:ext cx="9118600" cy="452437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E27CFB-E670-43EC-90DF-9AE5C8316C08}"/>
              </a:ext>
            </a:extLst>
          </p:cNvPr>
          <p:cNvSpPr/>
          <p:nvPr/>
        </p:nvSpPr>
        <p:spPr>
          <a:xfrm>
            <a:off x="914400" y="1123950"/>
            <a:ext cx="8242300" cy="122555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56"/>
              </a:lnSpc>
              <a:spcBef>
                <a:spcPts val="0"/>
              </a:spcBef>
              <a:spcAft>
                <a:spcPts val="21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ED E’ CON IL PIANO CHE SI COMBATTE LA CORRUZIONE?</a:t>
            </a:r>
          </a:p>
        </p:txBody>
      </p:sp>
      <p:sp>
        <p:nvSpPr>
          <p:cNvPr id="9222" name="Rectangle 5">
            <a:extLst>
              <a:ext uri="{FF2B5EF4-FFF2-40B4-BE49-F238E27FC236}">
                <a16:creationId xmlns:a16="http://schemas.microsoft.com/office/drawing/2014/main" id="{8737B2BF-2526-40BE-8A96-F38C310DF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2736850"/>
            <a:ext cx="4976812" cy="324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788"/>
              </a:lnSpc>
              <a:spcBef>
                <a:spcPts val="213"/>
              </a:spcBef>
            </a:pPr>
            <a:r>
              <a:rPr lang="en-US" altLang="it-IT" sz="3100">
                <a:latin typeface="Arial" panose="020B0604020202020204" pitchFamily="34" charset="0"/>
              </a:rPr>
              <a:t>Il Piano è lo strumento che</a:t>
            </a:r>
          </a:p>
          <a:p>
            <a:pPr algn="just" eaLnBrk="1" hangingPunct="1">
              <a:lnSpc>
                <a:spcPts val="3788"/>
              </a:lnSpc>
            </a:pPr>
            <a:r>
              <a:rPr lang="en-US" altLang="it-IT" sz="3100">
                <a:latin typeface="Arial" panose="020B0604020202020204" pitchFamily="34" charset="0"/>
              </a:rPr>
              <a:t>indica la direzione, la strategia per difenderci dalla corruzione. Ma è solo un mezzo. Se non viene applicato rimane solo della carta e non serve a nulla...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>
            <a:extLst>
              <a:ext uri="{FF2B5EF4-FFF2-40B4-BE49-F238E27FC236}">
                <a16:creationId xmlns:a16="http://schemas.microsoft.com/office/drawing/2014/main" id="{975F8669-B4B2-4712-96AD-30F8C5A45F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663" y="3575050"/>
            <a:ext cx="5321300" cy="348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>
            <a:extLst>
              <a:ext uri="{FF2B5EF4-FFF2-40B4-BE49-F238E27FC236}">
                <a16:creationId xmlns:a16="http://schemas.microsoft.com/office/drawing/2014/main" id="{4E5CB908-8749-426B-ACAC-D49D118709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3">
            <a:extLst>
              <a:ext uri="{FF2B5EF4-FFF2-40B4-BE49-F238E27FC236}">
                <a16:creationId xmlns:a16="http://schemas.microsoft.com/office/drawing/2014/main" id="{9A3C6913-307E-469C-8E28-05A129754E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38" y="188913"/>
            <a:ext cx="8912225" cy="433387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16093F-314D-4D1F-B5D4-0ECE97CC6544}"/>
              </a:ext>
            </a:extLst>
          </p:cNvPr>
          <p:cNvSpPr/>
          <p:nvPr/>
        </p:nvSpPr>
        <p:spPr>
          <a:xfrm>
            <a:off x="914400" y="835025"/>
            <a:ext cx="8242300" cy="1228725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8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ED E’ CON IL PIANO CHE SI COMBATTE LA CORRUZIONE?</a:t>
            </a:r>
          </a:p>
        </p:txBody>
      </p:sp>
      <p:sp>
        <p:nvSpPr>
          <p:cNvPr id="10246" name="Rectangle 5">
            <a:extLst>
              <a:ext uri="{FF2B5EF4-FFF2-40B4-BE49-F238E27FC236}">
                <a16:creationId xmlns:a16="http://schemas.microsoft.com/office/drawing/2014/main" id="{831816FA-B158-4D8D-893A-3D21A368EA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38" y="2455863"/>
            <a:ext cx="8912225" cy="111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2763"/>
              </a:lnSpc>
            </a:pPr>
            <a:r>
              <a:rPr lang="en-US" altLang="it-IT" sz="2300" b="1">
                <a:latin typeface="Arial" panose="020B0604020202020204" pitchFamily="34" charset="0"/>
              </a:rPr>
              <a:t>Il nostro P.T.P.C.T. 2021 - 2023 è scaricabile dal nostro sito alla pagina:</a:t>
            </a:r>
          </a:p>
          <a:p>
            <a:pPr eaLnBrk="1" hangingPunct="1">
              <a:lnSpc>
                <a:spcPts val="1275"/>
              </a:lnSpc>
            </a:pPr>
            <a:r>
              <a:rPr lang="en-US" altLang="it-IT" sz="1100" u="sng">
                <a:solidFill>
                  <a:srgbClr val="0000FF"/>
                </a:solidFill>
                <a:latin typeface="Arial" panose="020B0604020202020204" pitchFamily="34" charset="0"/>
                <a:hlinkClick r:id="rId4"/>
              </a:rPr>
              <a:t>https://www.ospedalesanmartino.it/components/com publiccompetitions/includes/download.php?id=12196:piano-triennale-di-prevenzione-della-corruzione-ptpct-2021 -2023.pdf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>
            <a:extLst>
              <a:ext uri="{FF2B5EF4-FFF2-40B4-BE49-F238E27FC236}">
                <a16:creationId xmlns:a16="http://schemas.microsoft.com/office/drawing/2014/main" id="{7885F07E-A7D2-4365-986B-C21CB8EC3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25" y="2185988"/>
            <a:ext cx="4075113" cy="338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>
            <a:extLst>
              <a:ext uri="{FF2B5EF4-FFF2-40B4-BE49-F238E27FC236}">
                <a16:creationId xmlns:a16="http://schemas.microsoft.com/office/drawing/2014/main" id="{CE9BB3B3-9C95-4967-A7C0-5FB0DA002F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3">
            <a:extLst>
              <a:ext uri="{FF2B5EF4-FFF2-40B4-BE49-F238E27FC236}">
                <a16:creationId xmlns:a16="http://schemas.microsoft.com/office/drawing/2014/main" id="{62A4BD46-2AEF-4456-8659-AC538E801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513" y="188913"/>
            <a:ext cx="9271000" cy="4492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AA2F0A-0924-4F4F-9889-68895B111ED0}"/>
              </a:ext>
            </a:extLst>
          </p:cNvPr>
          <p:cNvSpPr/>
          <p:nvPr/>
        </p:nvSpPr>
        <p:spPr>
          <a:xfrm>
            <a:off x="1789113" y="1314450"/>
            <a:ext cx="6516687" cy="560388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651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MA COSA C’E’ DENTRO?</a:t>
            </a:r>
          </a:p>
        </p:txBody>
      </p:sp>
      <p:sp>
        <p:nvSpPr>
          <p:cNvPr id="11270" name="Rectangle 5">
            <a:extLst>
              <a:ext uri="{FF2B5EF4-FFF2-40B4-BE49-F238E27FC236}">
                <a16:creationId xmlns:a16="http://schemas.microsoft.com/office/drawing/2014/main" id="{CEE5BD37-9DBC-4647-8D7C-315D3FA66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513" y="2401888"/>
            <a:ext cx="5842000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Aft>
                <a:spcPts val="425"/>
              </a:spcAft>
            </a:pPr>
            <a:r>
              <a:rPr lang="en-US" altLang="it-IT" b="1">
                <a:latin typeface="Arial" panose="020B0604020202020204" pitchFamily="34" charset="0"/>
              </a:rPr>
              <a:t>Gli obiettivi del Direttore Generale</a:t>
            </a:r>
          </a:p>
          <a:p>
            <a:pPr eaLnBrk="1" hangingPunct="1">
              <a:spcAft>
                <a:spcPts val="425"/>
              </a:spcAft>
            </a:pPr>
            <a:r>
              <a:rPr lang="en-US" altLang="it-IT">
                <a:latin typeface="Arial" panose="020B0604020202020204" pitchFamily="34" charset="0"/>
              </a:rPr>
              <a:t>in tema di trasparenza e prevenzione della corruzione</a:t>
            </a:r>
          </a:p>
        </p:txBody>
      </p:sp>
      <p:sp>
        <p:nvSpPr>
          <p:cNvPr id="11271" name="Rectangle 6">
            <a:extLst>
              <a:ext uri="{FF2B5EF4-FFF2-40B4-BE49-F238E27FC236}">
                <a16:creationId xmlns:a16="http://schemas.microsoft.com/office/drawing/2014/main" id="{8A2A27F0-BE96-4432-ADB9-E330B4F2C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3227388"/>
            <a:ext cx="5318125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4150"/>
              </a:lnSpc>
            </a:pPr>
            <a:r>
              <a:rPr lang="en-US" altLang="it-IT">
                <a:latin typeface="Arial" panose="020B0604020202020204" pitchFamily="34" charset="0"/>
              </a:rPr>
              <a:t>Precise norme di organizzazione</a:t>
            </a:r>
          </a:p>
          <a:p>
            <a:pPr eaLnBrk="1" hangingPunct="1">
              <a:lnSpc>
                <a:spcPts val="4150"/>
              </a:lnSpc>
            </a:pPr>
            <a:r>
              <a:rPr lang="en-US" altLang="it-IT">
                <a:latin typeface="Arial" panose="020B0604020202020204" pitchFamily="34" charset="0"/>
              </a:rPr>
              <a:t>        La gestione del Rischio</a:t>
            </a:r>
          </a:p>
          <a:p>
            <a:pPr eaLnBrk="1" hangingPunct="1">
              <a:lnSpc>
                <a:spcPts val="4150"/>
              </a:lnSpc>
            </a:pPr>
            <a:r>
              <a:rPr lang="en-US" altLang="it-IT">
                <a:latin typeface="Arial" panose="020B0604020202020204" pitchFamily="34" charset="0"/>
              </a:rPr>
              <a:t>              Una sezione dedicata alla trasparenza</a:t>
            </a:r>
          </a:p>
        </p:txBody>
      </p:sp>
      <p:sp>
        <p:nvSpPr>
          <p:cNvPr id="11272" name="Rectangle 7">
            <a:extLst>
              <a:ext uri="{FF2B5EF4-FFF2-40B4-BE49-F238E27FC236}">
                <a16:creationId xmlns:a16="http://schemas.microsoft.com/office/drawing/2014/main" id="{23655AD3-E414-4321-9A79-CFB74DCC4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1350" y="5062538"/>
            <a:ext cx="63150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Aft>
                <a:spcPts val="1888"/>
              </a:spcAft>
            </a:pPr>
            <a:r>
              <a:rPr lang="en-US" altLang="it-IT">
                <a:latin typeface="Arial" panose="020B0604020202020204" pitchFamily="34" charset="0"/>
              </a:rPr>
              <a:t>Lo stato di applicazione delle misure (generali) di prevenzione</a:t>
            </a:r>
          </a:p>
        </p:txBody>
      </p:sp>
      <p:sp>
        <p:nvSpPr>
          <p:cNvPr id="11273" name="Rectangle 8">
            <a:extLst>
              <a:ext uri="{FF2B5EF4-FFF2-40B4-BE49-F238E27FC236}">
                <a16:creationId xmlns:a16="http://schemas.microsoft.com/office/drawing/2014/main" id="{55C9C478-AF13-4B62-9D11-D4ED28142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0925" y="5688013"/>
            <a:ext cx="37846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ts val="1888"/>
              </a:spcBef>
            </a:pPr>
            <a:r>
              <a:rPr lang="en-US" altLang="it-IT">
                <a:latin typeface="Arial" panose="020B0604020202020204" pitchFamily="34" charset="0"/>
              </a:rPr>
              <a:t>Il Monitoraggio (sulla sua attuazione)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>
            <a:extLst>
              <a:ext uri="{FF2B5EF4-FFF2-40B4-BE49-F238E27FC236}">
                <a16:creationId xmlns:a16="http://schemas.microsoft.com/office/drawing/2014/main" id="{DFC544B6-08B2-4CD3-BA25-681DF7B33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627313"/>
            <a:ext cx="4505325" cy="30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>
            <a:extLst>
              <a:ext uri="{FF2B5EF4-FFF2-40B4-BE49-F238E27FC236}">
                <a16:creationId xmlns:a16="http://schemas.microsoft.com/office/drawing/2014/main" id="{5C078FE0-70EB-49D6-B119-39D50293C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3">
            <a:extLst>
              <a:ext uri="{FF2B5EF4-FFF2-40B4-BE49-F238E27FC236}">
                <a16:creationId xmlns:a16="http://schemas.microsoft.com/office/drawing/2014/main" id="{213FBC0C-AD0E-4CCA-84E4-7720A93C2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188913"/>
            <a:ext cx="9136062" cy="48101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DCFFC5-4305-43B0-ADE1-567320CFAB4F}"/>
              </a:ext>
            </a:extLst>
          </p:cNvPr>
          <p:cNvSpPr/>
          <p:nvPr/>
        </p:nvSpPr>
        <p:spPr>
          <a:xfrm>
            <a:off x="2563813" y="1785938"/>
            <a:ext cx="4956175" cy="481012"/>
          </a:xfrm>
          <a:prstGeom prst="rect">
            <a:avLst/>
          </a:prstGeom>
        </p:spPr>
        <p:txBody>
          <a:bodyPr wrap="none" lIns="0" tIns="0" rIns="0" bIns="0"/>
          <a:lstStyle/>
          <a:p>
            <a:pPr eaLnBrk="1" fontAlgn="auto" hangingPunct="1">
              <a:spcBef>
                <a:spcPts val="0"/>
              </a:spcBef>
              <a:spcAft>
                <a:spcPts val="252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QUALI OBIETTIVI?</a:t>
            </a:r>
          </a:p>
        </p:txBody>
      </p:sp>
      <p:sp>
        <p:nvSpPr>
          <p:cNvPr id="12294" name="Rectangle 5">
            <a:extLst>
              <a:ext uri="{FF2B5EF4-FFF2-40B4-BE49-F238E27FC236}">
                <a16:creationId xmlns:a16="http://schemas.microsoft.com/office/drawing/2014/main" id="{2B71B4C7-6D38-4109-8481-1DBF1D5BE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9350" y="2690813"/>
            <a:ext cx="458470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338"/>
              </a:lnSpc>
              <a:spcBef>
                <a:spcPts val="2525"/>
              </a:spcBef>
            </a:pPr>
            <a:r>
              <a:rPr lang="en-US" altLang="it-IT" sz="2800">
                <a:latin typeface="Arial" panose="020B0604020202020204" pitchFamily="34" charset="0"/>
              </a:rPr>
              <a:t>Ogni anno il nostro </a:t>
            </a:r>
            <a:r>
              <a:rPr lang="en-US" altLang="it-IT" sz="3100" b="1">
                <a:latin typeface="Arial" panose="020B0604020202020204" pitchFamily="34" charset="0"/>
              </a:rPr>
              <a:t>Direttore Generale</a:t>
            </a:r>
            <a:r>
              <a:rPr lang="en-US" altLang="it-IT" sz="2800">
                <a:latin typeface="Arial" panose="020B0604020202020204" pitchFamily="34" charset="0"/>
              </a:rPr>
              <a:t> comunica gli </a:t>
            </a:r>
            <a:r>
              <a:rPr lang="en-US" altLang="it-IT" sz="3100">
                <a:latin typeface="Arial" panose="020B0604020202020204" pitchFamily="34" charset="0"/>
              </a:rPr>
              <a:t>obiettivi</a:t>
            </a:r>
            <a:r>
              <a:rPr lang="en-US" altLang="it-IT" sz="2800">
                <a:latin typeface="Arial" panose="020B0604020202020204" pitchFamily="34" charset="0"/>
              </a:rPr>
              <a:t>, chiamati </a:t>
            </a:r>
            <a:r>
              <a:rPr lang="en-US" altLang="it-IT" sz="3100" b="1">
                <a:latin typeface="Arial" panose="020B0604020202020204" pitchFamily="34" charset="0"/>
              </a:rPr>
              <a:t>strategici</a:t>
            </a:r>
            <a:r>
              <a:rPr lang="en-US" altLang="it-IT" sz="2800">
                <a:latin typeface="Arial" panose="020B0604020202020204" pitchFamily="34" charset="0"/>
              </a:rPr>
              <a:t>, cioè i punti di riferimento per costruire e aggiornare le strategie di prevenzione del Policlinico.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random/>
      </p:transition>
    </mc:Choice>
    <mc:Fallback>
      <p:transition spd="slow" advClick="0" advTm="10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>
            <a:extLst>
              <a:ext uri="{FF2B5EF4-FFF2-40B4-BE49-F238E27FC236}">
                <a16:creationId xmlns:a16="http://schemas.microsoft.com/office/drawing/2014/main" id="{FE4A8A05-1C65-4D85-9121-186B6CE80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>
            <a:extLst>
              <a:ext uri="{FF2B5EF4-FFF2-40B4-BE49-F238E27FC236}">
                <a16:creationId xmlns:a16="http://schemas.microsoft.com/office/drawing/2014/main" id="{57337520-D9B8-4E05-AFB3-CCD66C7D4B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" y="188913"/>
            <a:ext cx="9251950" cy="47307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7F9C5F2C-3792-4B06-827D-49624B9C6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325" y="1500188"/>
            <a:ext cx="8086725" cy="481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Aft>
                <a:spcPts val="838"/>
              </a:spcAft>
              <a:defRPr/>
            </a:pPr>
            <a:r>
              <a:rPr lang="en-US" altLang="it-IT" sz="4300" b="1" dirty="0">
                <a:solidFill>
                  <a:srgbClr val="005AAA"/>
                </a:solidFill>
                <a:latin typeface="Arial" panose="020B0604020202020204" pitchFamily="34" charset="0"/>
              </a:rPr>
              <a:t>QUALI OBIETTIVI?</a:t>
            </a:r>
          </a:p>
          <a:p>
            <a:pPr algn="ctr" eaLnBrk="1" hangingPunct="1">
              <a:lnSpc>
                <a:spcPts val="3188"/>
              </a:lnSpc>
              <a:spcAft>
                <a:spcPts val="1888"/>
              </a:spcAft>
              <a:defRPr/>
            </a:pPr>
            <a:r>
              <a:rPr lang="en-US" altLang="it-IT" sz="2800" dirty="0" err="1">
                <a:latin typeface="Arial" panose="020B0604020202020204" pitchFamily="34" charset="0"/>
              </a:rPr>
              <a:t>Questi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obiettivi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sono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inseriti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nel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nostro</a:t>
            </a:r>
            <a:r>
              <a:rPr lang="en-US" altLang="it-IT" sz="2800" dirty="0">
                <a:latin typeface="Arial" panose="020B0604020202020204" pitchFamily="34" charset="0"/>
              </a:rPr>
              <a:t> P.T.P.C.T. 2021-2023</a:t>
            </a:r>
          </a:p>
          <a:p>
            <a:pPr eaLnBrk="1" hangingPunct="1">
              <a:spcAft>
                <a:spcPts val="1263"/>
              </a:spcAft>
              <a:defRPr/>
            </a:pPr>
            <a:r>
              <a:rPr lang="en-US" altLang="it-IT" sz="2200" dirty="0">
                <a:latin typeface="Arial" panose="020B0604020202020204" pitchFamily="34" charset="0"/>
              </a:rPr>
              <a:t>Si </a:t>
            </a:r>
            <a:r>
              <a:rPr lang="en-US" altLang="it-IT" sz="2200" dirty="0" err="1">
                <a:latin typeface="Arial" panose="020B0604020202020204" pitchFamily="34" charset="0"/>
              </a:rPr>
              <a:t>elencano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quelli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essenziali</a:t>
            </a:r>
            <a:r>
              <a:rPr lang="en-US" altLang="it-IT" sz="2200" dirty="0">
                <a:latin typeface="Arial" panose="020B0604020202020204" pitchFamily="34" charset="0"/>
              </a:rPr>
              <a:t>:</a:t>
            </a:r>
          </a:p>
          <a:p>
            <a:pPr marL="285750" indent="-285750" eaLnBrk="1" hangingPunct="1">
              <a:lnSpc>
                <a:spcPts val="29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altLang="it-IT" sz="2200" dirty="0" err="1">
                <a:latin typeface="Arial" panose="020B0604020202020204" pitchFamily="34" charset="0"/>
              </a:rPr>
              <a:t>Diffondere</a:t>
            </a:r>
            <a:r>
              <a:rPr lang="en-US" altLang="it-IT" sz="2200" dirty="0">
                <a:latin typeface="Arial" panose="020B0604020202020204" pitchFamily="34" charset="0"/>
              </a:rPr>
              <a:t> la </a:t>
            </a:r>
            <a:r>
              <a:rPr lang="en-US" altLang="it-IT" sz="2200" dirty="0" err="1">
                <a:latin typeface="Arial" panose="020B0604020202020204" pitchFamily="34" charset="0"/>
              </a:rPr>
              <a:t>cultura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dell'etica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pubblica</a:t>
            </a:r>
            <a:r>
              <a:rPr lang="en-US" altLang="it-IT" sz="2200" dirty="0">
                <a:latin typeface="Arial" panose="020B0604020202020204" pitchFamily="34" charset="0"/>
              </a:rPr>
              <a:t> e </a:t>
            </a:r>
            <a:r>
              <a:rPr lang="en-US" altLang="it-IT" sz="2200" dirty="0" err="1">
                <a:latin typeface="Arial" panose="020B0604020202020204" pitchFamily="34" charset="0"/>
              </a:rPr>
              <a:t>dell’integrità</a:t>
            </a:r>
            <a:r>
              <a:rPr lang="en-US" altLang="it-IT" sz="2200" dirty="0">
                <a:latin typeface="Arial" panose="020B0604020202020204" pitchFamily="34" charset="0"/>
              </a:rPr>
              <a:t> a </a:t>
            </a:r>
            <a:r>
              <a:rPr lang="en-US" altLang="it-IT" sz="2200" dirty="0" err="1">
                <a:latin typeface="Arial" panose="020B0604020202020204" pitchFamily="34" charset="0"/>
              </a:rPr>
              <a:t>tutti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dipendenti</a:t>
            </a:r>
            <a:r>
              <a:rPr lang="en-US" altLang="it-IT" sz="2200" dirty="0">
                <a:latin typeface="Arial" panose="020B0604020202020204" pitchFamily="34" charset="0"/>
              </a:rPr>
              <a:t> e </a:t>
            </a:r>
            <a:r>
              <a:rPr lang="en-US" altLang="it-IT" sz="2200" dirty="0" err="1">
                <a:latin typeface="Arial" panose="020B0604020202020204" pitchFamily="34" charset="0"/>
              </a:rPr>
              <a:t>collaboratori</a:t>
            </a:r>
            <a:r>
              <a:rPr lang="en-US" altLang="it-IT" sz="2200" dirty="0">
                <a:latin typeface="Arial" panose="020B0604020202020204" pitchFamily="34" charset="0"/>
              </a:rPr>
              <a:t>;</a:t>
            </a:r>
          </a:p>
          <a:p>
            <a:pPr marL="285750" indent="-285750" eaLnBrk="1" hangingPunct="1">
              <a:lnSpc>
                <a:spcPts val="29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altLang="it-IT" sz="2200" dirty="0" err="1">
                <a:latin typeface="Arial" panose="020B0604020202020204" pitchFamily="34" charset="0"/>
              </a:rPr>
              <a:t>Rafforzare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nei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processi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aziendali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I’attuazione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dei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principi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della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trasparenza</a:t>
            </a:r>
            <a:r>
              <a:rPr lang="en-US" altLang="it-IT" sz="2200" dirty="0">
                <a:latin typeface="Arial" panose="020B0604020202020204" pitchFamily="34" charset="0"/>
              </a:rPr>
              <a:t> e </a:t>
            </a:r>
            <a:r>
              <a:rPr lang="en-US" altLang="it-IT" sz="2200" dirty="0" err="1">
                <a:latin typeface="Arial" panose="020B0604020202020204" pitchFamily="34" charset="0"/>
              </a:rPr>
              <a:t>dell’integrità</a:t>
            </a:r>
            <a:r>
              <a:rPr lang="en-US" altLang="it-IT" sz="2200" dirty="0">
                <a:latin typeface="Arial" panose="020B0604020202020204" pitchFamily="34" charset="0"/>
              </a:rPr>
              <a:t>;</a:t>
            </a:r>
          </a:p>
          <a:p>
            <a:pPr marL="285750" indent="-285750" eaLnBrk="1" hangingPunct="1">
              <a:lnSpc>
                <a:spcPts val="29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altLang="it-IT" sz="2200" dirty="0" err="1">
                <a:latin typeface="Arial" panose="020B0604020202020204" pitchFamily="34" charset="0"/>
              </a:rPr>
              <a:t>Rafforzare</a:t>
            </a:r>
            <a:r>
              <a:rPr lang="en-US" altLang="it-IT" sz="2200" dirty="0">
                <a:latin typeface="Arial" panose="020B0604020202020204" pitchFamily="34" charset="0"/>
              </a:rPr>
              <a:t> la </a:t>
            </a:r>
            <a:r>
              <a:rPr lang="en-US" altLang="it-IT" sz="2200" dirty="0" err="1">
                <a:latin typeface="Arial" panose="020B0604020202020204" pitchFamily="34" charset="0"/>
              </a:rPr>
              <a:t>cultura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dei</a:t>
            </a:r>
            <a:r>
              <a:rPr lang="en-US" altLang="it-IT" sz="2200" dirty="0">
                <a:latin typeface="Arial" panose="020B0604020202020204" pitchFamily="34" charset="0"/>
              </a:rPr>
              <a:t> </a:t>
            </a:r>
            <a:r>
              <a:rPr lang="en-US" altLang="it-IT" sz="2200" dirty="0" err="1">
                <a:latin typeface="Arial" panose="020B0604020202020204" pitchFamily="34" charset="0"/>
              </a:rPr>
              <a:t>controlli</a:t>
            </a:r>
            <a:r>
              <a:rPr lang="en-US" altLang="it-IT" sz="2200" dirty="0">
                <a:latin typeface="Arial" panose="020B0604020202020204" pitchFamily="34" charset="0"/>
              </a:rPr>
              <a:t>, come </a:t>
            </a:r>
            <a:r>
              <a:rPr lang="en-US" altLang="it-IT" sz="2200" dirty="0" err="1">
                <a:latin typeface="Arial" panose="020B0604020202020204" pitchFamily="34" charset="0"/>
              </a:rPr>
              <a:t>strumento</a:t>
            </a:r>
            <a:r>
              <a:rPr lang="en-US" altLang="it-IT" sz="2200" dirty="0">
                <a:latin typeface="Arial" panose="020B0604020202020204" pitchFamily="34" charset="0"/>
              </a:rPr>
              <a:t> di </a:t>
            </a:r>
            <a:r>
              <a:rPr lang="en-US" altLang="it-IT" sz="2200" dirty="0" err="1">
                <a:latin typeface="Arial" panose="020B0604020202020204" pitchFamily="34" charset="0"/>
              </a:rPr>
              <a:t>miglioramento</a:t>
            </a:r>
            <a:r>
              <a:rPr lang="en-US" altLang="it-IT" sz="2200" dirty="0">
                <a:latin typeface="Arial" panose="020B0604020202020204" pitchFamily="34" charset="0"/>
              </a:rPr>
              <a:t> e di </a:t>
            </a:r>
            <a:r>
              <a:rPr lang="en-US" altLang="it-IT" sz="2200" dirty="0" err="1">
                <a:latin typeface="Arial" panose="020B0604020202020204" pitchFamily="34" charset="0"/>
              </a:rPr>
              <a:t>creazione</a:t>
            </a:r>
            <a:r>
              <a:rPr lang="en-US" altLang="it-IT" sz="2200" dirty="0">
                <a:latin typeface="Arial" panose="020B0604020202020204" pitchFamily="34" charset="0"/>
              </a:rPr>
              <a:t> di </a:t>
            </a:r>
            <a:r>
              <a:rPr lang="en-US" altLang="it-IT" sz="2200" dirty="0" err="1">
                <a:latin typeface="Arial" panose="020B0604020202020204" pitchFamily="34" charset="0"/>
              </a:rPr>
              <a:t>valore</a:t>
            </a:r>
            <a:endParaRPr lang="en-US" altLang="it-IT" sz="2200" dirty="0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extLst>
              <a:ext uri="{FF2B5EF4-FFF2-40B4-BE49-F238E27FC236}">
                <a16:creationId xmlns:a16="http://schemas.microsoft.com/office/drawing/2014/main" id="{04ECBEE6-3DD9-4883-A734-7EE8BB3DF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>
            <a:extLst>
              <a:ext uri="{FF2B5EF4-FFF2-40B4-BE49-F238E27FC236}">
                <a16:creationId xmlns:a16="http://schemas.microsoft.com/office/drawing/2014/main" id="{209D2681-2AD7-467C-9B2A-43855853EF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" y="188913"/>
            <a:ext cx="9251950" cy="47307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3912EA49-3A4B-4B3B-8B74-29ADE1E6E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325" y="1500188"/>
            <a:ext cx="8086725" cy="481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Aft>
                <a:spcPts val="838"/>
              </a:spcAft>
            </a:pPr>
            <a:r>
              <a:rPr lang="en-US" altLang="it-IT" sz="4300" b="1" dirty="0">
                <a:solidFill>
                  <a:srgbClr val="005AAA"/>
                </a:solidFill>
                <a:latin typeface="Arial" panose="020B0604020202020204" pitchFamily="34" charset="0"/>
              </a:rPr>
              <a:t>QUALI OBIETTIVI?</a:t>
            </a:r>
          </a:p>
          <a:p>
            <a:pPr algn="ctr" eaLnBrk="1" hangingPunct="1">
              <a:lnSpc>
                <a:spcPts val="3188"/>
              </a:lnSpc>
              <a:spcAft>
                <a:spcPts val="1888"/>
              </a:spcAft>
            </a:pPr>
            <a:r>
              <a:rPr lang="en-US" altLang="it-IT" sz="2800" dirty="0" err="1">
                <a:latin typeface="Arial" panose="020B0604020202020204" pitchFamily="34" charset="0"/>
              </a:rPr>
              <a:t>Questi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obiettivi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sono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inseriti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nel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nostro</a:t>
            </a:r>
            <a:r>
              <a:rPr lang="en-US" altLang="it-IT" sz="2800" dirty="0">
                <a:latin typeface="Arial" panose="020B0604020202020204" pitchFamily="34" charset="0"/>
              </a:rPr>
              <a:t> P.T.P.C.T. 2021-2023</a:t>
            </a:r>
          </a:p>
          <a:p>
            <a:pPr algn="just"/>
            <a:r>
              <a:rPr lang="it-IT" altLang="it-IT" sz="2000" dirty="0"/>
              <a:t>Tali obiettivi saranno perseguiti attraverso le seguenti </a:t>
            </a:r>
            <a:r>
              <a:rPr lang="it-IT" altLang="it-IT" sz="2000" b="1" dirty="0"/>
              <a:t>attività</a:t>
            </a:r>
            <a:r>
              <a:rPr lang="it-IT" altLang="it-IT" sz="2000" dirty="0"/>
              <a:t>:</a:t>
            </a:r>
          </a:p>
          <a:p>
            <a:pPr algn="just"/>
            <a:endParaRPr lang="it-IT" altLang="it-IT" sz="2000" dirty="0"/>
          </a:p>
          <a:p>
            <a:pPr algn="just"/>
            <a:r>
              <a:rPr lang="it-IT" altLang="it-IT" sz="2000" dirty="0"/>
              <a:t>Formazione nel settore della gestione e valutazione del rischio sulla base delle Indicazioni metodologiche per la gestione dei rischi corruttivi contenute nella Delibera ANAC n. 1064 del 13/11/2019 di approvazione del PNA 2019;</a:t>
            </a:r>
          </a:p>
          <a:p>
            <a:pPr algn="just"/>
            <a:endParaRPr lang="it-IT" altLang="it-IT" sz="2000" dirty="0"/>
          </a:p>
          <a:p>
            <a:pPr algn="just"/>
            <a:r>
              <a:rPr lang="it-IT" altLang="it-IT" sz="2000" dirty="0"/>
              <a:t>Verifica degli adempimenti agli obblighi sulla trasparenza;</a:t>
            </a:r>
          </a:p>
          <a:p>
            <a:pPr algn="just"/>
            <a:endParaRPr lang="it-IT" altLang="it-IT" sz="2000" dirty="0"/>
          </a:p>
          <a:p>
            <a:pPr algn="just"/>
            <a:r>
              <a:rPr lang="it-IT" altLang="it-IT" sz="2000" dirty="0"/>
              <a:t>Aggiornamento del Codice di comportamento aziendale;</a:t>
            </a:r>
          </a:p>
          <a:p>
            <a:pPr algn="just"/>
            <a:endParaRPr lang="it-IT" altLang="it-IT" sz="2000" dirty="0"/>
          </a:p>
          <a:p>
            <a:pPr algn="just"/>
            <a:r>
              <a:rPr lang="it-IT" altLang="it-IT" sz="2000" dirty="0"/>
              <a:t>Potenziamento dei controlli interni.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checker/>
      </p:transition>
    </mc:Choice>
    <mc:Fallback>
      <p:transition spd="slow" advClick="0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>
            <a:extLst>
              <a:ext uri="{FF2B5EF4-FFF2-40B4-BE49-F238E27FC236}">
                <a16:creationId xmlns:a16="http://schemas.microsoft.com/office/drawing/2014/main" id="{7D2CC4EE-E0D6-40C3-B695-07A59633D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1838"/>
            <a:ext cx="10082213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>
            <a:extLst>
              <a:ext uri="{FF2B5EF4-FFF2-40B4-BE49-F238E27FC236}">
                <a16:creationId xmlns:a16="http://schemas.microsoft.com/office/drawing/2014/main" id="{7413F1E6-2A87-436F-8E30-A629F7F4F7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3">
            <a:extLst>
              <a:ext uri="{FF2B5EF4-FFF2-40B4-BE49-F238E27FC236}">
                <a16:creationId xmlns:a16="http://schemas.microsoft.com/office/drawing/2014/main" id="{F71CB2F3-3788-4B69-8A7A-1E7D92EAA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188913"/>
            <a:ext cx="8550275" cy="50641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5BE408-1904-4FAA-9B2F-C64284CC4E04}"/>
              </a:ext>
            </a:extLst>
          </p:cNvPr>
          <p:cNvSpPr/>
          <p:nvPr/>
        </p:nvSpPr>
        <p:spPr>
          <a:xfrm>
            <a:off x="1289050" y="801688"/>
            <a:ext cx="7493000" cy="112395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126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GLI OBIETTIVI SONO MOLTI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E ARTICOLATI...</a:t>
            </a:r>
          </a:p>
        </p:txBody>
      </p:sp>
      <p:sp>
        <p:nvSpPr>
          <p:cNvPr id="15366" name="Rectangle 5">
            <a:extLst>
              <a:ext uri="{FF2B5EF4-FFF2-40B4-BE49-F238E27FC236}">
                <a16:creationId xmlns:a16="http://schemas.microsoft.com/office/drawing/2014/main" id="{5E5124CF-8928-4339-AA36-222D8A4E71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4983163"/>
            <a:ext cx="8550275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2788"/>
              </a:lnSpc>
              <a:spcBef>
                <a:spcPts val="2525"/>
              </a:spcBef>
              <a:spcAft>
                <a:spcPts val="625"/>
              </a:spcAft>
            </a:pPr>
            <a:r>
              <a:rPr lang="en-US" altLang="it-IT" sz="2200">
                <a:latin typeface="Arial" panose="020B0604020202020204" pitchFamily="34" charset="0"/>
              </a:rPr>
              <a:t>Certo, per questo è necessaria la </a:t>
            </a:r>
            <a:r>
              <a:rPr lang="en-US" altLang="it-IT" sz="2300" b="1">
                <a:latin typeface="Arial" panose="020B0604020202020204" pitchFamily="34" charset="0"/>
              </a:rPr>
              <a:t>collaborazione </a:t>
            </a:r>
            <a:r>
              <a:rPr lang="en-US" altLang="it-IT" sz="2200">
                <a:latin typeface="Arial" panose="020B0604020202020204" pitchFamily="34" charset="0"/>
              </a:rPr>
              <a:t>di tutti per raggiungere gli obiettivi.</a:t>
            </a:r>
          </a:p>
          <a:p>
            <a:pPr algn="just" eaLnBrk="1" hangingPunct="1">
              <a:lnSpc>
                <a:spcPts val="2763"/>
              </a:lnSpc>
              <a:spcAft>
                <a:spcPts val="1675"/>
              </a:spcAft>
            </a:pPr>
            <a:r>
              <a:rPr lang="en-US" altLang="it-IT" sz="2300" b="1">
                <a:latin typeface="Arial" panose="020B0604020202020204" pitchFamily="34" charset="0"/>
              </a:rPr>
              <a:t>Tutti dobbiamo occuparci della prevenzione </a:t>
            </a:r>
            <a:r>
              <a:rPr lang="en-US" altLang="it-IT" sz="2200">
                <a:latin typeface="Arial" panose="020B0604020202020204" pitchFamily="34" charset="0"/>
              </a:rPr>
              <a:t>della corruzione</a:t>
            </a:r>
          </a:p>
          <a:p>
            <a:pPr algn="just" eaLnBrk="1" hangingPunct="1">
              <a:lnSpc>
                <a:spcPts val="2763"/>
              </a:lnSpc>
              <a:spcAft>
                <a:spcPts val="1675"/>
              </a:spcAft>
            </a:pPr>
            <a:r>
              <a:rPr lang="en-US" altLang="it-IT" sz="2200">
                <a:latin typeface="Arial" panose="020B0604020202020204" pitchFamily="34" charset="0"/>
              </a:rPr>
              <a:t> Tutti e in particolare alcuni dovrebbero contribuire piu di altri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E2456185-E861-4C31-ADB4-9691B5FA5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>
            <a:extLst>
              <a:ext uri="{FF2B5EF4-FFF2-40B4-BE49-F238E27FC236}">
                <a16:creationId xmlns:a16="http://schemas.microsoft.com/office/drawing/2014/main" id="{0EE32779-60DB-4CC3-A438-4C5ECDBFA1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188913"/>
            <a:ext cx="8550275" cy="50641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5BE408-1904-4FAA-9B2F-C64284CC4E04}"/>
              </a:ext>
            </a:extLst>
          </p:cNvPr>
          <p:cNvSpPr/>
          <p:nvPr/>
        </p:nvSpPr>
        <p:spPr>
          <a:xfrm>
            <a:off x="1289050" y="801688"/>
            <a:ext cx="7493000" cy="112395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1260"/>
              </a:spcAft>
              <a:defRPr/>
            </a:pPr>
            <a:endParaRPr lang="en-US" sz="4300" b="1" spc="-50" dirty="0">
              <a:solidFill>
                <a:srgbClr val="005AAA"/>
              </a:solidFill>
              <a:latin typeface="Arial"/>
            </a:endParaRP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8ECEB3A3-6B8D-4283-8317-C21F430E1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4983163"/>
            <a:ext cx="8550275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2788"/>
              </a:lnSpc>
              <a:spcBef>
                <a:spcPts val="2525"/>
              </a:spcBef>
              <a:spcAft>
                <a:spcPts val="625"/>
              </a:spcAft>
            </a:pPr>
            <a:endParaRPr lang="en-US" altLang="it-IT" sz="2200">
              <a:latin typeface="Arial" panose="020B0604020202020204" pitchFamily="34" charset="0"/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71D489F5-4BF8-43EA-AA9A-6FE7F6C49D75}"/>
              </a:ext>
            </a:extLst>
          </p:cNvPr>
          <p:cNvSpPr/>
          <p:nvPr/>
        </p:nvSpPr>
        <p:spPr>
          <a:xfrm>
            <a:off x="742950" y="993775"/>
            <a:ext cx="8335963" cy="1724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  <a:spcAft>
                <a:spcPts val="0"/>
              </a:spcAft>
              <a:buClr>
                <a:srgbClr val="1F497D"/>
              </a:buClr>
              <a:defRPr/>
            </a:pPr>
            <a:r>
              <a:rPr lang="it-IT" sz="4800" b="1" kern="0" dirty="0">
                <a:solidFill>
                  <a:srgbClr val="0059A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 SOGGETTI COINVOLTI</a:t>
            </a:r>
          </a:p>
          <a:p>
            <a:pPr algn="ctr">
              <a:spcBef>
                <a:spcPts val="1200"/>
              </a:spcBef>
              <a:spcAft>
                <a:spcPts val="0"/>
              </a:spcAft>
              <a:buClr>
                <a:srgbClr val="1F497D"/>
              </a:buClr>
              <a:defRPr/>
            </a:pPr>
            <a:endParaRPr lang="it-IT" sz="4800" b="1" kern="0" dirty="0">
              <a:solidFill>
                <a:srgbClr val="0059A9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391" name="Rettangolo 2">
            <a:extLst>
              <a:ext uri="{FF2B5EF4-FFF2-40B4-BE49-F238E27FC236}">
                <a16:creationId xmlns:a16="http://schemas.microsoft.com/office/drawing/2014/main" id="{124EF566-75AC-4587-B099-D897732B1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773238"/>
            <a:ext cx="3354387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t-IT" altLang="it-IT" sz="2800"/>
          </a:p>
          <a:p>
            <a:r>
              <a:rPr lang="it-IT" altLang="it-IT" sz="2800"/>
              <a:t>Coerentemente con quanto indicato dall’ANAC i soggetti coinvolti nel sistema di prevenzione della corruzione del Policlinico sono rappresentati nello schema seguente:</a:t>
            </a:r>
          </a:p>
        </p:txBody>
      </p:sp>
      <p:graphicFrame>
        <p:nvGraphicFramePr>
          <p:cNvPr id="9" name="Diagramma 8">
            <a:extLst>
              <a:ext uri="{FF2B5EF4-FFF2-40B4-BE49-F238E27FC236}">
                <a16:creationId xmlns:a16="http://schemas.microsoft.com/office/drawing/2014/main" id="{3860A033-9C4E-4692-BCFB-9D5D5DA48694}"/>
              </a:ext>
            </a:extLst>
          </p:cNvPr>
          <p:cNvGraphicFramePr/>
          <p:nvPr/>
        </p:nvGraphicFramePr>
        <p:xfrm>
          <a:off x="1300164" y="1702340"/>
          <a:ext cx="10373028" cy="52821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0D3EDFA8-DDEA-44C3-A9B7-45F0E621A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067" y="2971317"/>
            <a:ext cx="5457597" cy="4298150"/>
          </a:xfrm>
          <a:prstGeom prst="rect">
            <a:avLst/>
          </a:prstGeom>
        </p:spPr>
      </p:pic>
      <p:sp>
        <p:nvSpPr>
          <p:cNvPr id="17411" name="Rectangle 2">
            <a:extLst>
              <a:ext uri="{FF2B5EF4-FFF2-40B4-BE49-F238E27FC236}">
                <a16:creationId xmlns:a16="http://schemas.microsoft.com/office/drawing/2014/main" id="{8BB9FD86-49A9-4A74-8AE9-EC84B3D53E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188913"/>
            <a:ext cx="8905875" cy="49212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575117-7649-4D5E-9A03-574C200F5921}"/>
              </a:ext>
            </a:extLst>
          </p:cNvPr>
          <p:cNvSpPr/>
          <p:nvPr/>
        </p:nvSpPr>
        <p:spPr>
          <a:xfrm>
            <a:off x="509588" y="804863"/>
            <a:ext cx="8893175" cy="1116012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E CHI SONO I TUOI COLLABORATORI PIU’ STRETTI?</a:t>
            </a:r>
          </a:p>
        </p:txBody>
      </p:sp>
      <p:sp>
        <p:nvSpPr>
          <p:cNvPr id="17413" name="Rectangle 4">
            <a:extLst>
              <a:ext uri="{FF2B5EF4-FFF2-40B4-BE49-F238E27FC236}">
                <a16:creationId xmlns:a16="http://schemas.microsoft.com/office/drawing/2014/main" id="{B7100C72-5B88-4F55-AEEC-AA1756B9E1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2301875"/>
            <a:ext cx="82994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it-IT" sz="2800">
                <a:latin typeface="Arial" panose="020B0604020202020204" pitchFamily="34" charset="0"/>
              </a:rPr>
              <a:t>Per primi i Direttori di Unità Operativa, in particolare quelle che per il contenuto della loro attività sono più</a:t>
            </a:r>
          </a:p>
          <a:p>
            <a:pPr eaLnBrk="1" hangingPunct="1">
              <a:spcAft>
                <a:spcPts val="3575"/>
              </a:spcAft>
            </a:pPr>
            <a:r>
              <a:rPr lang="en-US" altLang="it-IT" sz="2800">
                <a:latin typeface="Arial" panose="020B0604020202020204" pitchFamily="34" charset="0"/>
              </a:rPr>
              <a:t>a rischio...Li abbiamo nominati </a:t>
            </a:r>
            <a:r>
              <a:rPr lang="en-US" altLang="it-IT" sz="3100" b="1">
                <a:latin typeface="Arial" panose="020B0604020202020204" pitchFamily="34" charset="0"/>
              </a:rPr>
              <a:t>Referenti</a:t>
            </a:r>
            <a:r>
              <a:rPr lang="en-US" altLang="it-IT" sz="3100"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AC59911C-4AC4-4138-B850-495ECFCA2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>
            <a:extLst>
              <a:ext uri="{FF2B5EF4-FFF2-40B4-BE49-F238E27FC236}">
                <a16:creationId xmlns:a16="http://schemas.microsoft.com/office/drawing/2014/main" id="{81A98AB0-E08A-41B0-92A3-7FFC35EC1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>
            <a:extLst>
              <a:ext uri="{FF2B5EF4-FFF2-40B4-BE49-F238E27FC236}">
                <a16:creationId xmlns:a16="http://schemas.microsoft.com/office/drawing/2014/main" id="{BFD3EFD2-EB37-4217-9CF3-B2C87A336E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88913"/>
            <a:ext cx="9082087" cy="5016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8D53986-29C3-4F4B-B3B3-69E7DCBD19B7}"/>
              </a:ext>
            </a:extLst>
          </p:cNvPr>
          <p:cNvSpPr/>
          <p:nvPr/>
        </p:nvSpPr>
        <p:spPr>
          <a:xfrm>
            <a:off x="500063" y="1676400"/>
            <a:ext cx="9082087" cy="382270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5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E CHI SONO I TUOI COLLABORATORI PIU’ STRETTI?</a:t>
            </a:r>
          </a:p>
          <a:p>
            <a:pPr algn="just" eaLnBrk="1" fontAlgn="auto" hangingPunct="1">
              <a:lnSpc>
                <a:spcPts val="3816"/>
              </a:lnSpc>
              <a:spcBef>
                <a:spcPts val="0"/>
              </a:spcBef>
              <a:spcAft>
                <a:spcPts val="9240"/>
              </a:spcAft>
              <a:defRPr/>
            </a:pPr>
            <a:r>
              <a:rPr lang="en-US" sz="3100" dirty="0">
                <a:latin typeface="Arial"/>
              </a:rPr>
              <a:t>Il </a:t>
            </a:r>
            <a:r>
              <a:rPr lang="en-US" sz="3100" dirty="0" err="1">
                <a:latin typeface="Arial"/>
              </a:rPr>
              <a:t>Policlinico</a:t>
            </a:r>
            <a:r>
              <a:rPr lang="en-US" sz="3100" dirty="0">
                <a:latin typeface="Arial"/>
              </a:rPr>
              <a:t> è molto </a:t>
            </a:r>
            <a:r>
              <a:rPr lang="en-US" sz="3100" dirty="0" err="1">
                <a:latin typeface="Arial"/>
              </a:rPr>
              <a:t>grande</a:t>
            </a:r>
            <a:r>
              <a:rPr lang="en-US" sz="3100" dirty="0">
                <a:latin typeface="Arial"/>
              </a:rPr>
              <a:t> ed è difficile </a:t>
            </a:r>
            <a:r>
              <a:rPr lang="en-US" sz="3100" dirty="0" err="1">
                <a:latin typeface="Arial"/>
              </a:rPr>
              <a:t>riuscire</a:t>
            </a:r>
            <a:r>
              <a:rPr lang="en-US" sz="3100" dirty="0">
                <a:latin typeface="Arial"/>
              </a:rPr>
              <a:t> a </a:t>
            </a:r>
            <a:r>
              <a:rPr lang="en-US" sz="3100" dirty="0" err="1">
                <a:latin typeface="Arial"/>
              </a:rPr>
              <a:t>seguire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tutti</a:t>
            </a:r>
            <a:r>
              <a:rPr lang="en-US" sz="3100" dirty="0">
                <a:latin typeface="Arial"/>
              </a:rPr>
              <a:t>. Con </a:t>
            </a:r>
            <a:r>
              <a:rPr lang="en-US" sz="3100" dirty="0" err="1">
                <a:latin typeface="Arial"/>
              </a:rPr>
              <a:t>I’individuazione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Referenti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diventa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più</a:t>
            </a:r>
            <a:r>
              <a:rPr lang="en-US" sz="3100" dirty="0">
                <a:latin typeface="Arial"/>
              </a:rPr>
              <a:t> facile. Poi </a:t>
            </a:r>
            <a:r>
              <a:rPr lang="en-US" sz="3100" dirty="0" err="1">
                <a:latin typeface="Arial"/>
              </a:rPr>
              <a:t>ogni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singolo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dirigente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gestisce</a:t>
            </a:r>
            <a:r>
              <a:rPr lang="en-US" sz="3100" dirty="0">
                <a:latin typeface="Arial"/>
              </a:rPr>
              <a:t> un </a:t>
            </a:r>
            <a:r>
              <a:rPr lang="en-US" sz="3100" dirty="0" err="1">
                <a:latin typeface="Arial"/>
              </a:rPr>
              <a:t>ufficio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nomina</a:t>
            </a:r>
            <a:r>
              <a:rPr lang="en-US" sz="3100" dirty="0">
                <a:latin typeface="Arial"/>
              </a:rPr>
              <a:t> un proprio </a:t>
            </a:r>
            <a:r>
              <a:rPr lang="en-US" sz="3100" dirty="0" err="1">
                <a:latin typeface="Arial"/>
              </a:rPr>
              <a:t>collaboratore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lo </a:t>
            </a:r>
            <a:r>
              <a:rPr lang="en-US" sz="3100" dirty="0" err="1">
                <a:latin typeface="Arial"/>
              </a:rPr>
              <a:t>aiuta</a:t>
            </a:r>
            <a:r>
              <a:rPr lang="en-US" sz="3100" dirty="0">
                <a:latin typeface="Arial"/>
              </a:rPr>
              <a:t> in </a:t>
            </a:r>
            <a:r>
              <a:rPr lang="en-US" sz="3100" dirty="0" err="1">
                <a:latin typeface="Arial"/>
              </a:rPr>
              <a:t>tutti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gli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adempimenti</a:t>
            </a:r>
            <a:r>
              <a:rPr lang="en-US" sz="31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10000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1C5359FB-CC54-4B61-BB5C-E35E10BD0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38788"/>
            <a:ext cx="10082213" cy="202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">
            <a:extLst>
              <a:ext uri="{FF2B5EF4-FFF2-40B4-BE49-F238E27FC236}">
                <a16:creationId xmlns:a16="http://schemas.microsoft.com/office/drawing/2014/main" id="{3A87FA49-86B9-4784-B64D-FCCBF0DAD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3" y="188913"/>
            <a:ext cx="9083675" cy="4635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D7D2BD-0140-46C2-AD13-F4B17E512B86}"/>
              </a:ext>
            </a:extLst>
          </p:cNvPr>
          <p:cNvSpPr/>
          <p:nvPr/>
        </p:nvSpPr>
        <p:spPr>
          <a:xfrm>
            <a:off x="493713" y="1627188"/>
            <a:ext cx="9083675" cy="2852737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32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E QUALI SONO QUESTI ADEMPIMENTI?</a:t>
            </a:r>
          </a:p>
          <a:p>
            <a:pPr algn="just" eaLnBrk="1" fontAlgn="auto" hangingPunct="1">
              <a:lnSpc>
                <a:spcPts val="2856"/>
              </a:lnSpc>
              <a:spcBef>
                <a:spcPts val="0"/>
              </a:spcBef>
              <a:spcAft>
                <a:spcPts val="6090"/>
              </a:spcAft>
              <a:defRPr/>
            </a:pPr>
            <a:r>
              <a:rPr lang="en-US" sz="2200" dirty="0">
                <a:latin typeface="Arial"/>
              </a:rPr>
              <a:t>Il </a:t>
            </a:r>
            <a:r>
              <a:rPr lang="en-US" sz="2200" dirty="0" err="1">
                <a:latin typeface="Arial"/>
              </a:rPr>
              <a:t>lavoro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dell’anticorruzione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deve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coinvolgere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il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più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possibile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i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componenti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delle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singole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strutture</a:t>
            </a:r>
            <a:r>
              <a:rPr lang="en-US" sz="2200" dirty="0">
                <a:latin typeface="Arial"/>
              </a:rPr>
              <a:t>. </a:t>
            </a:r>
            <a:r>
              <a:rPr lang="en-US" sz="2200" dirty="0" err="1">
                <a:latin typeface="Arial"/>
              </a:rPr>
              <a:t>Questo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perchè</a:t>
            </a:r>
            <a:r>
              <a:rPr lang="en-US" sz="2200" dirty="0">
                <a:latin typeface="Arial"/>
              </a:rPr>
              <a:t> in </a:t>
            </a:r>
            <a:r>
              <a:rPr lang="en-US" sz="2200" dirty="0" err="1">
                <a:latin typeface="Arial"/>
              </a:rPr>
              <a:t>tal</a:t>
            </a:r>
            <a:r>
              <a:rPr lang="en-US" sz="2200" dirty="0">
                <a:latin typeface="Arial"/>
              </a:rPr>
              <a:t> modo </a:t>
            </a:r>
            <a:r>
              <a:rPr lang="en-US" sz="2200" dirty="0" err="1">
                <a:latin typeface="Arial"/>
              </a:rPr>
              <a:t>si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riesce</a:t>
            </a:r>
            <a:r>
              <a:rPr lang="en-US" sz="2200" dirty="0">
                <a:latin typeface="Arial"/>
              </a:rPr>
              <a:t> ad </a:t>
            </a:r>
            <a:r>
              <a:rPr lang="en-US" sz="2200" dirty="0" err="1">
                <a:latin typeface="Arial"/>
              </a:rPr>
              <a:t>instaurare</a:t>
            </a:r>
            <a:r>
              <a:rPr lang="en-US" sz="2200" dirty="0">
                <a:latin typeface="Arial"/>
              </a:rPr>
              <a:t> una </a:t>
            </a:r>
            <a:r>
              <a:rPr lang="en-US" sz="2300" b="1" dirty="0" err="1">
                <a:latin typeface="Arial"/>
              </a:rPr>
              <a:t>cultura</a:t>
            </a:r>
            <a:r>
              <a:rPr lang="en-US" sz="2300" b="1" dirty="0">
                <a:latin typeface="Arial"/>
              </a:rPr>
              <a:t> </a:t>
            </a:r>
            <a:r>
              <a:rPr lang="en-US" sz="2300" b="1" dirty="0" err="1">
                <a:latin typeface="Arial"/>
              </a:rPr>
              <a:t>della</a:t>
            </a:r>
            <a:r>
              <a:rPr lang="en-US" sz="2300" b="1" dirty="0">
                <a:latin typeface="Arial"/>
              </a:rPr>
              <a:t> </a:t>
            </a:r>
            <a:r>
              <a:rPr lang="en-US" sz="2300" b="1" dirty="0" err="1">
                <a:latin typeface="Arial"/>
              </a:rPr>
              <a:t>legalità</a:t>
            </a:r>
            <a:r>
              <a:rPr lang="en-US" sz="2300" b="1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che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investa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ogni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singolo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dipendente</a:t>
            </a:r>
            <a:r>
              <a:rPr lang="en-US" sz="2200" dirty="0">
                <a:latin typeface="Arial"/>
              </a:rPr>
              <a:t> del </a:t>
            </a:r>
            <a:r>
              <a:rPr lang="en-US" sz="2200" dirty="0" err="1">
                <a:latin typeface="Arial"/>
              </a:rPr>
              <a:t>Policlinico</a:t>
            </a:r>
            <a:r>
              <a:rPr lang="en-US" sz="22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4700"/>
                                  </p:stCondLst>
                                  <p:childTnLst>
                                    <p:animRot by="120000">
                                      <p:cBhvr>
                                        <p:cTn id="6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16185D74-567B-43E1-8B89-0F5CF350F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3105150"/>
            <a:ext cx="41417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2">
            <a:extLst>
              <a:ext uri="{FF2B5EF4-FFF2-40B4-BE49-F238E27FC236}">
                <a16:creationId xmlns:a16="http://schemas.microsoft.com/office/drawing/2014/main" id="{DDED3B21-2519-4CAB-9313-28603FB9C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3">
            <a:extLst>
              <a:ext uri="{FF2B5EF4-FFF2-40B4-BE49-F238E27FC236}">
                <a16:creationId xmlns:a16="http://schemas.microsoft.com/office/drawing/2014/main" id="{8F005457-351E-440C-8193-6A670DFCFD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988" y="188913"/>
            <a:ext cx="9304337" cy="51117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CE310B-9ECF-4A99-B35A-3C12FA752542}"/>
              </a:ext>
            </a:extLst>
          </p:cNvPr>
          <p:cNvSpPr/>
          <p:nvPr/>
        </p:nvSpPr>
        <p:spPr>
          <a:xfrm>
            <a:off x="1920875" y="1676400"/>
            <a:ext cx="6242050" cy="107315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136"/>
              </a:lnSpc>
              <a:spcBef>
                <a:spcPts val="0"/>
              </a:spcBef>
              <a:spcAft>
                <a:spcPts val="21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E QUALI SONO QUESTI ADEMPIMENTI?</a:t>
            </a:r>
          </a:p>
        </p:txBody>
      </p:sp>
      <p:sp>
        <p:nvSpPr>
          <p:cNvPr id="20486" name="Rectangle 5">
            <a:extLst>
              <a:ext uri="{FF2B5EF4-FFF2-40B4-BE49-F238E27FC236}">
                <a16:creationId xmlns:a16="http://schemas.microsoft.com/office/drawing/2014/main" id="{95264C15-1097-46E2-97D2-561F17703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388" y="3224213"/>
            <a:ext cx="4833937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2850"/>
              </a:lnSpc>
              <a:spcBef>
                <a:spcPts val="213"/>
              </a:spcBef>
            </a:pPr>
            <a:r>
              <a:rPr lang="en-US" altLang="it-IT" sz="2200">
                <a:latin typeface="Arial" panose="020B0604020202020204" pitchFamily="34" charset="0"/>
              </a:rPr>
              <a:t>A tale scopo, in ogni singolo ufficio a rischio, viene creato un piccolo </a:t>
            </a:r>
            <a:r>
              <a:rPr lang="en-US" altLang="it-IT" sz="2300" b="1">
                <a:latin typeface="Arial" panose="020B0604020202020204" pitchFamily="34" charset="0"/>
              </a:rPr>
              <a:t>gruppo di lavoro </a:t>
            </a:r>
            <a:r>
              <a:rPr lang="en-US" altLang="it-IT" sz="2200">
                <a:latin typeface="Arial" panose="020B0604020202020204" pitchFamily="34" charset="0"/>
              </a:rPr>
              <a:t>che si occupa di analizzare le proprie attività e di portare avanti tutte le fasi della gestione del rischio.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>
            <a:extLst>
              <a:ext uri="{FF2B5EF4-FFF2-40B4-BE49-F238E27FC236}">
                <a16:creationId xmlns:a16="http://schemas.microsoft.com/office/drawing/2014/main" id="{D74F7B8E-498E-4DC8-BF51-E72521517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>
            <a:extLst>
              <a:ext uri="{FF2B5EF4-FFF2-40B4-BE49-F238E27FC236}">
                <a16:creationId xmlns:a16="http://schemas.microsoft.com/office/drawing/2014/main" id="{D776E8DB-445E-447C-8365-AC5FAEB16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463" y="188913"/>
            <a:ext cx="9196387" cy="49212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C82D3E-EE65-4F11-B4B7-910C058F6971}"/>
              </a:ext>
            </a:extLst>
          </p:cNvPr>
          <p:cNvSpPr/>
          <p:nvPr/>
        </p:nvSpPr>
        <p:spPr>
          <a:xfrm>
            <a:off x="487363" y="1865313"/>
            <a:ext cx="9107487" cy="380365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13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E QUALI SONO QUESTI ADEMPIMENTI?</a:t>
            </a:r>
          </a:p>
          <a:p>
            <a:pPr algn="just" eaLnBrk="1" fontAlgn="auto" hangingPunct="1">
              <a:lnSpc>
                <a:spcPts val="2856"/>
              </a:lnSpc>
              <a:spcBef>
                <a:spcPts val="0"/>
              </a:spcBef>
              <a:spcAft>
                <a:spcPts val="840"/>
              </a:spcAft>
              <a:defRPr/>
            </a:pPr>
            <a:r>
              <a:rPr lang="en-US" sz="2200" dirty="0">
                <a:latin typeface="Arial"/>
              </a:rPr>
              <a:t>E la </a:t>
            </a:r>
            <a:r>
              <a:rPr lang="en-US" sz="2200" dirty="0" err="1">
                <a:latin typeface="Arial"/>
              </a:rPr>
              <a:t>cosa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piu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importante</a:t>
            </a:r>
            <a:r>
              <a:rPr lang="en-US" sz="2200" dirty="0">
                <a:latin typeface="Arial"/>
              </a:rPr>
              <a:t> la </a:t>
            </a:r>
            <a:r>
              <a:rPr lang="en-US" sz="2200" dirty="0" err="1">
                <a:latin typeface="Arial"/>
              </a:rPr>
              <a:t>gestione</a:t>
            </a:r>
            <a:r>
              <a:rPr lang="en-US" sz="2200" dirty="0">
                <a:latin typeface="Arial"/>
              </a:rPr>
              <a:t> del </a:t>
            </a:r>
            <a:r>
              <a:rPr lang="en-US" sz="2200" dirty="0" err="1">
                <a:latin typeface="Arial"/>
              </a:rPr>
              <a:t>rischio</a:t>
            </a:r>
            <a:r>
              <a:rPr lang="en-US" sz="2200" dirty="0">
                <a:latin typeface="Arial"/>
              </a:rPr>
              <a:t>, e non </a:t>
            </a:r>
            <a:r>
              <a:rPr lang="en-US" sz="2200" dirty="0" err="1">
                <a:latin typeface="Arial"/>
              </a:rPr>
              <a:t>si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puo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farla</a:t>
            </a:r>
            <a:r>
              <a:rPr lang="en-US" sz="2200" dirty="0">
                <a:latin typeface="Arial"/>
              </a:rPr>
              <a:t> a </a:t>
            </a:r>
            <a:r>
              <a:rPr lang="en-US" sz="2200" dirty="0" err="1">
                <a:latin typeface="Arial"/>
              </a:rPr>
              <a:t>tavolino</a:t>
            </a:r>
            <a:r>
              <a:rPr lang="en-US" sz="2200" dirty="0">
                <a:latin typeface="Arial"/>
              </a:rPr>
              <a:t> ma </a:t>
            </a:r>
            <a:r>
              <a:rPr lang="en-US" sz="2200" dirty="0" err="1">
                <a:latin typeface="Arial"/>
              </a:rPr>
              <a:t>deve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essere</a:t>
            </a:r>
            <a:r>
              <a:rPr lang="en-US" sz="2200" dirty="0">
                <a:latin typeface="Arial"/>
              </a:rPr>
              <a:t> </a:t>
            </a:r>
            <a:r>
              <a:rPr lang="en-US" sz="2300" b="1" dirty="0" err="1">
                <a:latin typeface="Arial"/>
              </a:rPr>
              <a:t>ragionata</a:t>
            </a:r>
            <a:r>
              <a:rPr lang="en-US" sz="2300" b="1" dirty="0">
                <a:latin typeface="Arial"/>
              </a:rPr>
              <a:t> </a:t>
            </a:r>
            <a:r>
              <a:rPr lang="en-US" sz="2200" dirty="0">
                <a:latin typeface="Arial"/>
              </a:rPr>
              <a:t>e </a:t>
            </a:r>
            <a:r>
              <a:rPr lang="en-US" sz="2200" dirty="0" err="1">
                <a:latin typeface="Arial"/>
              </a:rPr>
              <a:t>fondata</a:t>
            </a:r>
            <a:r>
              <a:rPr lang="en-US" sz="2200" dirty="0">
                <a:latin typeface="Arial"/>
              </a:rPr>
              <a:t> non solo </a:t>
            </a:r>
            <a:r>
              <a:rPr lang="en-US" sz="2200" dirty="0" err="1">
                <a:latin typeface="Arial"/>
              </a:rPr>
              <a:t>sulla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conoscenza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delle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norme</a:t>
            </a:r>
            <a:r>
              <a:rPr lang="en-US" sz="2200" dirty="0">
                <a:latin typeface="Arial"/>
              </a:rPr>
              <a:t> ma </a:t>
            </a:r>
            <a:r>
              <a:rPr lang="en-US" sz="2200" dirty="0" err="1">
                <a:latin typeface="Arial"/>
              </a:rPr>
              <a:t>anche</a:t>
            </a:r>
            <a:r>
              <a:rPr lang="en-US" sz="2200" dirty="0">
                <a:latin typeface="Arial"/>
              </a:rPr>
              <a:t> </a:t>
            </a:r>
            <a:r>
              <a:rPr lang="en-US" sz="2300" b="1" dirty="0" err="1">
                <a:latin typeface="Arial"/>
              </a:rPr>
              <a:t>sull’esperienza</a:t>
            </a:r>
            <a:r>
              <a:rPr lang="en-US" sz="2300" b="1" dirty="0">
                <a:latin typeface="Arial"/>
              </a:rPr>
              <a:t> </a:t>
            </a:r>
            <a:r>
              <a:rPr lang="en-US" sz="2300" b="1" dirty="0" err="1">
                <a:latin typeface="Arial"/>
              </a:rPr>
              <a:t>vissuta</a:t>
            </a:r>
            <a:r>
              <a:rPr lang="en-US" sz="2200" dirty="0">
                <a:latin typeface="Arial"/>
              </a:rPr>
              <a:t>.</a:t>
            </a:r>
          </a:p>
          <a:p>
            <a:pPr algn="just" eaLnBrk="1" fontAlgn="auto" hangingPunct="1">
              <a:lnSpc>
                <a:spcPts val="2856"/>
              </a:lnSpc>
              <a:spcBef>
                <a:spcPts val="0"/>
              </a:spcBef>
              <a:spcAft>
                <a:spcPts val="8190"/>
              </a:spcAft>
              <a:defRPr/>
            </a:pPr>
            <a:r>
              <a:rPr lang="en-US" sz="2200" dirty="0">
                <a:latin typeface="Arial"/>
              </a:rPr>
              <a:t>E’ per </a:t>
            </a:r>
            <a:r>
              <a:rPr lang="en-US" sz="2200" dirty="0" err="1">
                <a:latin typeface="Arial"/>
              </a:rPr>
              <a:t>questo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che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il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gruppo</a:t>
            </a:r>
            <a:r>
              <a:rPr lang="en-US" sz="2200" dirty="0">
                <a:latin typeface="Arial"/>
              </a:rPr>
              <a:t> di </a:t>
            </a:r>
            <a:r>
              <a:rPr lang="en-US" sz="2200" dirty="0" err="1">
                <a:latin typeface="Arial"/>
              </a:rPr>
              <a:t>lavoro</a:t>
            </a:r>
            <a:r>
              <a:rPr lang="en-US" sz="2200" dirty="0">
                <a:latin typeface="Arial"/>
              </a:rPr>
              <a:t> e </a:t>
            </a:r>
            <a:r>
              <a:rPr lang="en-US" sz="2200" dirty="0" err="1">
                <a:latin typeface="Arial"/>
              </a:rPr>
              <a:t>composto</a:t>
            </a:r>
            <a:r>
              <a:rPr lang="en-US" sz="2200" dirty="0">
                <a:latin typeface="Arial"/>
              </a:rPr>
              <a:t> dal </a:t>
            </a:r>
            <a:r>
              <a:rPr lang="en-US" sz="2200" dirty="0" err="1">
                <a:latin typeface="Arial"/>
              </a:rPr>
              <a:t>personale</a:t>
            </a:r>
            <a:r>
              <a:rPr lang="en-US" sz="2200" dirty="0">
                <a:latin typeface="Arial"/>
              </a:rPr>
              <a:t> del </a:t>
            </a:r>
            <a:r>
              <a:rPr lang="en-US" sz="2200" dirty="0" err="1">
                <a:latin typeface="Arial"/>
              </a:rPr>
              <a:t>comparto</a:t>
            </a:r>
            <a:r>
              <a:rPr lang="en-US" sz="2200" dirty="0">
                <a:latin typeface="Arial"/>
              </a:rPr>
              <a:t> e non solo </a:t>
            </a:r>
            <a:r>
              <a:rPr lang="en-US" sz="2200" dirty="0" err="1">
                <a:latin typeface="Arial"/>
              </a:rPr>
              <a:t>dai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dirigenti</a:t>
            </a:r>
            <a:r>
              <a:rPr lang="en-US" sz="2200" dirty="0">
                <a:latin typeface="Arial"/>
              </a:rPr>
              <a:t>. La </a:t>
            </a:r>
            <a:r>
              <a:rPr lang="en-US" sz="2200" dirty="0" err="1">
                <a:latin typeface="Arial"/>
              </a:rPr>
              <a:t>prevenzione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della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corruzione</a:t>
            </a:r>
            <a:r>
              <a:rPr lang="en-US" sz="2200" dirty="0">
                <a:latin typeface="Arial"/>
              </a:rPr>
              <a:t> e </a:t>
            </a:r>
            <a:r>
              <a:rPr lang="en-US" sz="2200" dirty="0" err="1">
                <a:latin typeface="Arial"/>
              </a:rPr>
              <a:t>qualcosa</a:t>
            </a:r>
            <a:r>
              <a:rPr lang="en-US" sz="2200" dirty="0">
                <a:latin typeface="Arial"/>
              </a:rPr>
              <a:t> di </a:t>
            </a:r>
            <a:r>
              <a:rPr lang="en-US" sz="2300" b="1" dirty="0" err="1">
                <a:latin typeface="Arial"/>
              </a:rPr>
              <a:t>condiviso</a:t>
            </a:r>
            <a:r>
              <a:rPr lang="en-US" sz="2200" dirty="0">
                <a:latin typeface="Arial"/>
              </a:rPr>
              <a:t>...</a:t>
            </a:r>
            <a:r>
              <a:rPr lang="en-US" sz="2200" dirty="0" err="1">
                <a:latin typeface="Arial"/>
              </a:rPr>
              <a:t>altrimenti</a:t>
            </a:r>
            <a:r>
              <a:rPr lang="en-US" sz="2200" dirty="0">
                <a:latin typeface="Arial"/>
              </a:rPr>
              <a:t> non </a:t>
            </a:r>
            <a:r>
              <a:rPr lang="en-US" sz="2200" dirty="0" err="1">
                <a:latin typeface="Arial"/>
              </a:rPr>
              <a:t>funzionerà</a:t>
            </a:r>
            <a:r>
              <a:rPr lang="en-US" sz="2200" dirty="0">
                <a:latin typeface="Arial"/>
              </a:rPr>
              <a:t> </a:t>
            </a:r>
            <a:r>
              <a:rPr lang="en-US" sz="2200" dirty="0" err="1">
                <a:latin typeface="Arial"/>
              </a:rPr>
              <a:t>mai</a:t>
            </a:r>
            <a:r>
              <a:rPr lang="en-US" sz="2200" dirty="0">
                <a:latin typeface="Arial"/>
              </a:rPr>
              <a:t>!!!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checker/>
      </p:transition>
    </mc:Choice>
    <mc:Fallback>
      <p:transition spd="slow" advClick="0" advTm="10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2">
            <a:extLst>
              <a:ext uri="{FF2B5EF4-FFF2-40B4-BE49-F238E27FC236}">
                <a16:creationId xmlns:a16="http://schemas.microsoft.com/office/drawing/2014/main" id="{2153818E-E0E5-4471-9C41-8A369B1BB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3">
            <a:extLst>
              <a:ext uri="{FF2B5EF4-FFF2-40B4-BE49-F238E27FC236}">
                <a16:creationId xmlns:a16="http://schemas.microsoft.com/office/drawing/2014/main" id="{1EB37BB5-5644-4601-A2C8-9B69CEB70C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363" y="188913"/>
            <a:ext cx="9090025" cy="45720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503C65-0EE6-4199-8FE9-E3D6B56E83F2}"/>
              </a:ext>
            </a:extLst>
          </p:cNvPr>
          <p:cNvSpPr/>
          <p:nvPr/>
        </p:nvSpPr>
        <p:spPr>
          <a:xfrm>
            <a:off x="533400" y="762000"/>
            <a:ext cx="9043988" cy="1017588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482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900" b="1" spc="-50" dirty="0">
                <a:solidFill>
                  <a:srgbClr val="005AAA"/>
                </a:solidFill>
                <a:latin typeface="Arial"/>
              </a:rPr>
              <a:t>MI PARLI SEMPRE DI GESTIONE DEL RISCHIO MA COS’E’ IN CONCRETO?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1EDB961-7772-49BF-A879-B3884013BE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89" y="2966935"/>
            <a:ext cx="8793805" cy="4167995"/>
          </a:xfrm>
          <a:prstGeom prst="rect">
            <a:avLst/>
          </a:prstGeom>
        </p:spPr>
      </p:pic>
      <p:sp>
        <p:nvSpPr>
          <p:cNvPr id="22534" name="Rectangle 5">
            <a:extLst>
              <a:ext uri="{FF2B5EF4-FFF2-40B4-BE49-F238E27FC236}">
                <a16:creationId xmlns:a16="http://schemas.microsoft.com/office/drawing/2014/main" id="{391B3F74-8028-403E-A0F9-C6D6FD8AE2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363" y="2011363"/>
            <a:ext cx="909002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313"/>
              </a:lnSpc>
            </a:pPr>
            <a:r>
              <a:rPr lang="en-US" altLang="it-IT" sz="2800" dirty="0">
                <a:latin typeface="Arial" panose="020B0604020202020204" pitchFamily="34" charset="0"/>
              </a:rPr>
              <a:t>E’ la </a:t>
            </a:r>
            <a:r>
              <a:rPr lang="en-US" altLang="it-IT" sz="2800" dirty="0" err="1">
                <a:latin typeface="Arial" panose="020B0604020202020204" pitchFamily="34" charset="0"/>
              </a:rPr>
              <a:t>cosa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più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importante</a:t>
            </a:r>
            <a:r>
              <a:rPr lang="en-US" altLang="it-IT" sz="2800" dirty="0">
                <a:latin typeface="Arial" panose="020B0604020202020204" pitchFamily="34" charset="0"/>
              </a:rPr>
              <a:t>: </a:t>
            </a:r>
            <a:r>
              <a:rPr lang="en-US" altLang="it-IT" sz="2800" dirty="0" err="1">
                <a:latin typeface="Arial" panose="020B0604020202020204" pitchFamily="34" charset="0"/>
              </a:rPr>
              <a:t>direi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che</a:t>
            </a:r>
            <a:r>
              <a:rPr lang="en-US" altLang="it-IT" sz="2800" dirty="0">
                <a:latin typeface="Arial" panose="020B0604020202020204" pitchFamily="34" charset="0"/>
              </a:rPr>
              <a:t> è </a:t>
            </a:r>
            <a:r>
              <a:rPr lang="en-US" altLang="it-IT" sz="2800" dirty="0" err="1">
                <a:latin typeface="Arial" panose="020B0604020202020204" pitchFamily="34" charset="0"/>
              </a:rPr>
              <a:t>I’essenza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stessa</a:t>
            </a:r>
            <a:r>
              <a:rPr lang="en-US" altLang="it-IT" sz="2800" dirty="0">
                <a:latin typeface="Arial" panose="020B0604020202020204" pitchFamily="34" charset="0"/>
              </a:rPr>
              <a:t> del Piano ed è per </a:t>
            </a:r>
            <a:r>
              <a:rPr lang="en-US" altLang="it-IT" sz="2800" dirty="0" err="1">
                <a:latin typeface="Arial" panose="020B0604020202020204" pitchFamily="34" charset="0"/>
              </a:rPr>
              <a:t>questo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che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abbiamo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chiesto</a:t>
            </a:r>
            <a:r>
              <a:rPr lang="en-US" altLang="it-IT" sz="2800" dirty="0">
                <a:latin typeface="Arial" panose="020B0604020202020204" pitchFamily="34" charset="0"/>
              </a:rPr>
              <a:t> la </a:t>
            </a:r>
            <a:r>
              <a:rPr lang="en-US" altLang="it-IT" sz="2800" dirty="0" err="1">
                <a:latin typeface="Arial" panose="020B0604020202020204" pitchFamily="34" charset="0"/>
              </a:rPr>
              <a:t>collaborazione</a:t>
            </a:r>
            <a:r>
              <a:rPr lang="en-US" altLang="it-IT" sz="2800" dirty="0">
                <a:latin typeface="Arial" panose="020B0604020202020204" pitchFamily="34" charset="0"/>
              </a:rPr>
              <a:t> di </a:t>
            </a:r>
            <a:r>
              <a:rPr lang="en-US" altLang="it-IT" sz="2800" dirty="0" err="1">
                <a:latin typeface="Arial" panose="020B0604020202020204" pitchFamily="34" charset="0"/>
              </a:rPr>
              <a:t>tutto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il</a:t>
            </a:r>
            <a:r>
              <a:rPr lang="en-US" altLang="it-IT" sz="2800" dirty="0">
                <a:latin typeface="Arial" panose="020B0604020202020204" pitchFamily="34" charset="0"/>
              </a:rPr>
              <a:t> </a:t>
            </a:r>
            <a:r>
              <a:rPr lang="en-US" altLang="it-IT" sz="2800" dirty="0" err="1">
                <a:latin typeface="Arial" panose="020B0604020202020204" pitchFamily="34" charset="0"/>
              </a:rPr>
              <a:t>personale</a:t>
            </a:r>
            <a:r>
              <a:rPr lang="en-US" altLang="it-IT" sz="2800" dirty="0">
                <a:latin typeface="Arial" panose="020B0604020202020204" pitchFamily="34" charset="0"/>
              </a:rPr>
              <a:t>.......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3EF024F0-1CA0-4EB5-B9D0-DAB81FE01D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627" y="1553182"/>
            <a:ext cx="6408957" cy="6408957"/>
          </a:xfrm>
          <a:prstGeom prst="rect">
            <a:avLst/>
          </a:prstGeom>
        </p:spPr>
      </p:pic>
      <p:pic>
        <p:nvPicPr>
          <p:cNvPr id="23555" name="Picture 2">
            <a:extLst>
              <a:ext uri="{FF2B5EF4-FFF2-40B4-BE49-F238E27FC236}">
                <a16:creationId xmlns:a16="http://schemas.microsoft.com/office/drawing/2014/main" id="{E87C2B21-F9B7-43FC-893A-66001426F9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3">
            <a:extLst>
              <a:ext uri="{FF2B5EF4-FFF2-40B4-BE49-F238E27FC236}">
                <a16:creationId xmlns:a16="http://schemas.microsoft.com/office/drawing/2014/main" id="{A3A9CC89-7E22-4758-8609-A908B6280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3" y="188913"/>
            <a:ext cx="9183687" cy="50800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00DEA0-9AA6-4BB9-B084-9B4CAF9557AC}"/>
              </a:ext>
            </a:extLst>
          </p:cNvPr>
          <p:cNvSpPr/>
          <p:nvPr/>
        </p:nvSpPr>
        <p:spPr>
          <a:xfrm>
            <a:off x="533400" y="904875"/>
            <a:ext cx="9074150" cy="1019175"/>
          </a:xfrm>
          <a:prstGeom prst="rect">
            <a:avLst/>
          </a:prstGeom>
        </p:spPr>
        <p:txBody>
          <a:bodyPr lIns="0" tIns="0" rIns="0" bIns="0"/>
          <a:lstStyle/>
          <a:p>
            <a:pPr marL="88900" eaLnBrk="1" fontAlgn="auto" hangingPunct="1">
              <a:lnSpc>
                <a:spcPts val="4824"/>
              </a:lnSpc>
              <a:spcBef>
                <a:spcPts val="0"/>
              </a:spcBef>
              <a:spcAft>
                <a:spcPts val="1050"/>
              </a:spcAft>
              <a:defRPr/>
            </a:pPr>
            <a:r>
              <a:rPr lang="en-US" sz="3900" b="1" spc="-50" dirty="0">
                <a:solidFill>
                  <a:srgbClr val="005AAA"/>
                </a:solidFill>
                <a:latin typeface="Arial"/>
              </a:rPr>
              <a:t>MI PARLI SEMPRE DI GESTIONE DEL RISCHIO MA COS’E’ IN CONCRETO?</a:t>
            </a:r>
          </a:p>
        </p:txBody>
      </p:sp>
      <p:sp>
        <p:nvSpPr>
          <p:cNvPr id="23558" name="Rectangle 5">
            <a:extLst>
              <a:ext uri="{FF2B5EF4-FFF2-40B4-BE49-F238E27FC236}">
                <a16:creationId xmlns:a16="http://schemas.microsoft.com/office/drawing/2014/main" id="{37C8156C-2E76-4D9F-8F99-3AD33537F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115" y="2913958"/>
            <a:ext cx="9747182" cy="3017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813"/>
              </a:lnSpc>
            </a:pPr>
            <a:r>
              <a:rPr lang="en-US" altLang="it-IT" sz="3100" dirty="0">
                <a:latin typeface="Arial" panose="020B0604020202020204" pitchFamily="34" charset="0"/>
              </a:rPr>
              <a:t>...</a:t>
            </a:r>
            <a:r>
              <a:rPr lang="en-US" altLang="it-IT" sz="3100" dirty="0" err="1">
                <a:latin typeface="Arial" panose="020B0604020202020204" pitchFamily="34" charset="0"/>
              </a:rPr>
              <a:t>perchè</a:t>
            </a:r>
            <a:r>
              <a:rPr lang="en-US" altLang="it-IT" sz="3100" dirty="0">
                <a:latin typeface="Arial" panose="020B0604020202020204" pitchFamily="34" charset="0"/>
              </a:rPr>
              <a:t> è </a:t>
            </a:r>
            <a:r>
              <a:rPr lang="en-US" altLang="it-IT" sz="3100" dirty="0" err="1">
                <a:latin typeface="Arial" panose="020B0604020202020204" pitchFamily="34" charset="0"/>
              </a:rPr>
              <a:t>necessaria</a:t>
            </a:r>
            <a:r>
              <a:rPr lang="en-US" altLang="it-IT" sz="3100" dirty="0">
                <a:latin typeface="Arial" panose="020B0604020202020204" pitchFamily="34" charset="0"/>
              </a:rPr>
              <a:t> la </a:t>
            </a:r>
            <a:r>
              <a:rPr lang="en-US" altLang="it-IT" sz="3100" dirty="0" err="1">
                <a:latin typeface="Arial" panose="020B0604020202020204" pitchFamily="34" charset="0"/>
              </a:rPr>
              <a:t>conoscenza</a:t>
            </a:r>
            <a:r>
              <a:rPr lang="en-US" altLang="it-IT" sz="3100" dirty="0">
                <a:latin typeface="Arial" panose="020B0604020202020204" pitchFamily="34" charset="0"/>
              </a:rPr>
              <a:t> e </a:t>
            </a:r>
            <a:r>
              <a:rPr lang="en-US" altLang="it-IT" sz="3100" dirty="0" err="1">
                <a:latin typeface="Arial" panose="020B0604020202020204" pitchFamily="34" charset="0"/>
              </a:rPr>
              <a:t>I’esperienza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degli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amministrativi</a:t>
            </a:r>
            <a:r>
              <a:rPr lang="en-US" altLang="it-IT" sz="3100" dirty="0">
                <a:latin typeface="Arial" panose="020B0604020202020204" pitchFamily="34" charset="0"/>
              </a:rPr>
              <a:t>, </a:t>
            </a:r>
            <a:r>
              <a:rPr lang="en-US" altLang="it-IT" sz="3100" dirty="0" err="1">
                <a:latin typeface="Arial" panose="020B0604020202020204" pitchFamily="34" charset="0"/>
              </a:rPr>
              <a:t>dei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sanitari</a:t>
            </a:r>
            <a:r>
              <a:rPr lang="en-US" altLang="it-IT" sz="3100" dirty="0">
                <a:latin typeface="Arial" panose="020B0604020202020204" pitchFamily="34" charset="0"/>
              </a:rPr>
              <a:t>, </a:t>
            </a:r>
            <a:r>
              <a:rPr lang="en-US" altLang="it-IT" sz="3100" dirty="0" err="1">
                <a:latin typeface="Arial" panose="020B0604020202020204" pitchFamily="34" charset="0"/>
              </a:rPr>
              <a:t>dei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tecnici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che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sono</a:t>
            </a:r>
            <a:r>
              <a:rPr lang="en-US" altLang="it-IT" sz="3100" dirty="0">
                <a:latin typeface="Arial" panose="020B0604020202020204" pitchFamily="34" charset="0"/>
              </a:rPr>
              <a:t> a </a:t>
            </a:r>
            <a:r>
              <a:rPr lang="en-US" altLang="it-IT" sz="3100" dirty="0" err="1">
                <a:latin typeface="Arial" panose="020B0604020202020204" pitchFamily="34" charset="0"/>
              </a:rPr>
              <a:t>stretto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contatto</a:t>
            </a:r>
            <a:r>
              <a:rPr lang="en-US" altLang="it-IT" sz="3100" dirty="0">
                <a:latin typeface="Arial" panose="020B0604020202020204" pitchFamily="34" charset="0"/>
              </a:rPr>
              <a:t> con </a:t>
            </a:r>
            <a:r>
              <a:rPr lang="en-US" altLang="it-IT" sz="3100" dirty="0" err="1">
                <a:latin typeface="Arial" panose="020B0604020202020204" pitchFamily="34" charset="0"/>
              </a:rPr>
              <a:t>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bisogni</a:t>
            </a:r>
            <a:r>
              <a:rPr lang="en-US" altLang="it-IT" sz="3100" dirty="0">
                <a:latin typeface="Arial" panose="020B0604020202020204" pitchFamily="34" charset="0"/>
              </a:rPr>
              <a:t>, le </a:t>
            </a:r>
            <a:r>
              <a:rPr lang="en-US" altLang="it-IT" sz="3100" dirty="0" err="1">
                <a:latin typeface="Arial" panose="020B0604020202020204" pitchFamily="34" charset="0"/>
              </a:rPr>
              <a:t>richieste</a:t>
            </a:r>
            <a:r>
              <a:rPr lang="en-US" altLang="it-IT" sz="3100" dirty="0">
                <a:latin typeface="Arial" panose="020B0604020202020204" pitchFamily="34" charset="0"/>
              </a:rPr>
              <a:t>, le </a:t>
            </a:r>
            <a:r>
              <a:rPr lang="en-US" altLang="it-IT" sz="3100" dirty="0" err="1">
                <a:latin typeface="Arial" panose="020B0604020202020204" pitchFamily="34" charset="0"/>
              </a:rPr>
              <a:t>istanze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degli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utenti</a:t>
            </a:r>
            <a:r>
              <a:rPr lang="en-US" altLang="it-IT" sz="3100" dirty="0">
                <a:latin typeface="Arial" panose="020B0604020202020204" pitchFamily="34" charset="0"/>
              </a:rPr>
              <a:t>, </a:t>
            </a:r>
            <a:r>
              <a:rPr lang="en-US" altLang="it-IT" sz="3100" dirty="0" err="1">
                <a:latin typeface="Arial" panose="020B0604020202020204" pitchFamily="34" charset="0"/>
              </a:rPr>
              <a:t>dei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cittadini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degli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operatori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economici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privati</a:t>
            </a:r>
            <a:r>
              <a:rPr lang="en-US" altLang="it-IT" sz="3100" dirty="0">
                <a:latin typeface="Arial" panose="020B0604020202020204" pitchFamily="34" charset="0"/>
              </a:rPr>
              <a:t>, per </a:t>
            </a:r>
            <a:r>
              <a:rPr lang="en-US" altLang="it-IT" sz="3100" dirty="0" err="1">
                <a:latin typeface="Arial" panose="020B0604020202020204" pitchFamily="34" charset="0"/>
              </a:rPr>
              <a:t>trovare</a:t>
            </a:r>
            <a:r>
              <a:rPr lang="en-US" altLang="it-IT" sz="3100" dirty="0">
                <a:latin typeface="Arial" panose="020B0604020202020204" pitchFamily="34" charset="0"/>
              </a:rPr>
              <a:t> le </a:t>
            </a:r>
            <a:r>
              <a:rPr lang="en-US" altLang="it-IT" sz="3100" dirty="0" err="1">
                <a:latin typeface="Arial" panose="020B0604020202020204" pitchFamily="34" charset="0"/>
              </a:rPr>
              <a:t>situazioni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più</a:t>
            </a:r>
            <a:r>
              <a:rPr lang="en-US" altLang="it-IT" sz="3100" dirty="0">
                <a:latin typeface="Arial" panose="020B0604020202020204" pitchFamily="34" charset="0"/>
              </a:rPr>
              <a:t> a </a:t>
            </a:r>
            <a:r>
              <a:rPr lang="en-US" altLang="it-IT" sz="3100" dirty="0" err="1">
                <a:latin typeface="Arial" panose="020B0604020202020204" pitchFamily="34" charset="0"/>
              </a:rPr>
              <a:t>rischio</a:t>
            </a:r>
            <a:r>
              <a:rPr lang="en-US" altLang="it-IT" sz="3100" dirty="0">
                <a:latin typeface="Arial" panose="020B0604020202020204" pitchFamily="34" charset="0"/>
              </a:rPr>
              <a:t> e </a:t>
            </a:r>
            <a:r>
              <a:rPr lang="en-US" altLang="it-IT" sz="3100" dirty="0" err="1">
                <a:latin typeface="Arial" panose="020B0604020202020204" pitchFamily="34" charset="0"/>
              </a:rPr>
              <a:t>prendere</a:t>
            </a:r>
            <a:r>
              <a:rPr lang="en-US" altLang="it-IT" sz="3100" dirty="0">
                <a:latin typeface="Arial" panose="020B0604020202020204" pitchFamily="34" charset="0"/>
              </a:rPr>
              <a:t> le </a:t>
            </a:r>
            <a:r>
              <a:rPr lang="en-US" altLang="it-IT" sz="3100" dirty="0" err="1">
                <a:latin typeface="Arial" panose="020B0604020202020204" pitchFamily="34" charset="0"/>
              </a:rPr>
              <a:t>necessarie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contromisure</a:t>
            </a:r>
            <a:r>
              <a:rPr lang="en-US" altLang="it-IT" sz="3100" dirty="0">
                <a:latin typeface="Arial" panose="020B0604020202020204" pitchFamily="34" charset="0"/>
              </a:rPr>
              <a:t>…</a:t>
            </a:r>
          </a:p>
          <a:p>
            <a:pPr eaLnBrk="1" hangingPunct="1">
              <a:lnSpc>
                <a:spcPts val="3813"/>
              </a:lnSpc>
            </a:pPr>
            <a:endParaRPr lang="en-US" altLang="it-IT" sz="3100" dirty="0">
              <a:latin typeface="Arial" panose="020B0604020202020204" pitchFamily="34" charset="0"/>
            </a:endParaRPr>
          </a:p>
        </p:txBody>
      </p:sp>
      <p:sp>
        <p:nvSpPr>
          <p:cNvPr id="23559" name="Rectangle 6">
            <a:extLst>
              <a:ext uri="{FF2B5EF4-FFF2-40B4-BE49-F238E27FC236}">
                <a16:creationId xmlns:a16="http://schemas.microsoft.com/office/drawing/2014/main" id="{FAF55957-456C-4DEF-B806-63C56FFF25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3" y="4422775"/>
            <a:ext cx="9342437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813"/>
              </a:lnSpc>
            </a:pPr>
            <a:endParaRPr lang="en-US" altLang="it-IT" sz="3100" dirty="0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>
            <a:extLst>
              <a:ext uri="{FF2B5EF4-FFF2-40B4-BE49-F238E27FC236}">
                <a16:creationId xmlns:a16="http://schemas.microsoft.com/office/drawing/2014/main" id="{AA0CF1C7-8BAB-4FEE-A0C4-7AA41D504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>
            <a:extLst>
              <a:ext uri="{FF2B5EF4-FFF2-40B4-BE49-F238E27FC236}">
                <a16:creationId xmlns:a16="http://schemas.microsoft.com/office/drawing/2014/main" id="{3D6D5DBD-80F7-45B1-B8F7-34B88C8F8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88913"/>
            <a:ext cx="9031287" cy="5016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BCD150-A621-4230-A371-81933531DD83}"/>
              </a:ext>
            </a:extLst>
          </p:cNvPr>
          <p:cNvSpPr/>
          <p:nvPr/>
        </p:nvSpPr>
        <p:spPr>
          <a:xfrm>
            <a:off x="500063" y="1855788"/>
            <a:ext cx="9031287" cy="3462337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80"/>
              </a:lnSpc>
              <a:spcBef>
                <a:spcPts val="0"/>
              </a:spcBef>
              <a:spcAft>
                <a:spcPts val="63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MI PARLI SEMPRE DI GESTIONE DEL RISCHIO MA COS’E’?...</a:t>
            </a:r>
          </a:p>
          <a:p>
            <a:pPr eaLnBrk="1" fontAlgn="auto" hangingPunct="1">
              <a:lnSpc>
                <a:spcPts val="3816"/>
              </a:lnSpc>
              <a:spcBef>
                <a:spcPts val="0"/>
              </a:spcBef>
              <a:spcAft>
                <a:spcPts val="10290"/>
              </a:spcAft>
              <a:defRPr/>
            </a:pPr>
            <a:r>
              <a:rPr lang="en-US" sz="3100" dirty="0">
                <a:latin typeface="Arial"/>
              </a:rPr>
              <a:t>Nel </a:t>
            </a:r>
            <a:r>
              <a:rPr lang="en-US" sz="3100" dirty="0" err="1">
                <a:latin typeface="Arial"/>
              </a:rPr>
              <a:t>nostro</a:t>
            </a:r>
            <a:r>
              <a:rPr lang="en-US" sz="3100" dirty="0">
                <a:latin typeface="Arial"/>
              </a:rPr>
              <a:t> Piano </a:t>
            </a:r>
            <a:r>
              <a:rPr lang="en-US" sz="3100" dirty="0" err="1">
                <a:latin typeface="Arial"/>
              </a:rPr>
              <a:t>abbiamo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precisato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nel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dettaglio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metodo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lavoro</a:t>
            </a:r>
            <a:r>
              <a:rPr lang="en-US" sz="3100" dirty="0">
                <a:latin typeface="Arial"/>
              </a:rPr>
              <a:t>; </a:t>
            </a:r>
            <a:r>
              <a:rPr lang="en-US" sz="3100" dirty="0" err="1">
                <a:latin typeface="Arial"/>
              </a:rPr>
              <a:t>innanzi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tutto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chiede</a:t>
            </a:r>
            <a:r>
              <a:rPr lang="en-US" sz="3100" dirty="0">
                <a:latin typeface="Arial"/>
              </a:rPr>
              <a:t> ai </a:t>
            </a:r>
            <a:r>
              <a:rPr lang="en-US" sz="3100" dirty="0" err="1">
                <a:latin typeface="Arial"/>
              </a:rPr>
              <a:t>gruppi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lavoro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elencare</a:t>
            </a:r>
            <a:r>
              <a:rPr lang="en-US" sz="3100" dirty="0">
                <a:latin typeface="Arial"/>
              </a:rPr>
              <a:t> le </a:t>
            </a:r>
            <a:r>
              <a:rPr lang="en-US" sz="3100" dirty="0" err="1">
                <a:latin typeface="Arial"/>
              </a:rPr>
              <a:t>fasi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delle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attività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svolgono</a:t>
            </a:r>
            <a:r>
              <a:rPr lang="en-US" sz="3100" dirty="0">
                <a:latin typeface="Arial"/>
              </a:rPr>
              <a:t> I c.d. </a:t>
            </a:r>
            <a:r>
              <a:rPr lang="en-US" sz="3100" b="1" dirty="0" err="1">
                <a:latin typeface="Arial"/>
              </a:rPr>
              <a:t>processi</a:t>
            </a:r>
            <a:r>
              <a:rPr lang="en-US" sz="31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>
            <a:extLst>
              <a:ext uri="{FF2B5EF4-FFF2-40B4-BE49-F238E27FC236}">
                <a16:creationId xmlns:a16="http://schemas.microsoft.com/office/drawing/2014/main" id="{329566E0-2542-4785-85D4-3F6C5A5BF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>
            <a:extLst>
              <a:ext uri="{FF2B5EF4-FFF2-40B4-BE49-F238E27FC236}">
                <a16:creationId xmlns:a16="http://schemas.microsoft.com/office/drawing/2014/main" id="{092A4F5B-736C-445C-9E2E-B7CD7900E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838" y="188913"/>
            <a:ext cx="9050337" cy="433387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41E8D5-3E62-4DC3-862F-7FCB5E8E636E}"/>
              </a:ext>
            </a:extLst>
          </p:cNvPr>
          <p:cNvSpPr/>
          <p:nvPr/>
        </p:nvSpPr>
        <p:spPr>
          <a:xfrm>
            <a:off x="477838" y="1514475"/>
            <a:ext cx="9050337" cy="495935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8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MI PARLI SEMPRE DI GESTIONE DEL RISCHIO MA COS’E’?...</a:t>
            </a:r>
          </a:p>
          <a:p>
            <a:pPr eaLnBrk="1" fontAlgn="auto" hangingPunct="1">
              <a:lnSpc>
                <a:spcPts val="3792"/>
              </a:lnSpc>
              <a:spcBef>
                <a:spcPts val="0"/>
              </a:spcBef>
              <a:spcAft>
                <a:spcPts val="840"/>
              </a:spcAft>
              <a:defRPr/>
            </a:pPr>
            <a:r>
              <a:rPr lang="en-US" sz="3100" dirty="0">
                <a:latin typeface="Arial"/>
              </a:rPr>
              <a:t>Ad </a:t>
            </a:r>
            <a:r>
              <a:rPr lang="en-US" sz="3100" dirty="0" err="1">
                <a:latin typeface="Arial"/>
              </a:rPr>
              <a:t>esempio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processo</a:t>
            </a:r>
            <a:r>
              <a:rPr lang="en-US" sz="3100" dirty="0">
                <a:latin typeface="Arial"/>
              </a:rPr>
              <a:t> per </a:t>
            </a:r>
            <a:r>
              <a:rPr lang="en-US" sz="3100" dirty="0" err="1">
                <a:latin typeface="Arial"/>
              </a:rPr>
              <a:t>reclutare</a:t>
            </a:r>
            <a:r>
              <a:rPr lang="en-US" sz="3100" dirty="0">
                <a:latin typeface="Arial"/>
              </a:rPr>
              <a:t> nuovo </a:t>
            </a:r>
            <a:r>
              <a:rPr lang="en-US" sz="3100" dirty="0" err="1">
                <a:latin typeface="Arial"/>
              </a:rPr>
              <a:t>personale</a:t>
            </a:r>
            <a:r>
              <a:rPr lang="en-US" sz="3100" dirty="0">
                <a:latin typeface="Arial"/>
              </a:rPr>
              <a:t> o per </a:t>
            </a:r>
            <a:r>
              <a:rPr lang="en-US" sz="3100" dirty="0" err="1">
                <a:latin typeface="Arial"/>
              </a:rPr>
              <a:t>affidare</a:t>
            </a:r>
            <a:r>
              <a:rPr lang="en-US" sz="3100" dirty="0">
                <a:latin typeface="Arial"/>
              </a:rPr>
              <a:t> un </a:t>
            </a:r>
            <a:r>
              <a:rPr lang="en-US" sz="3100" dirty="0" err="1">
                <a:latin typeface="Arial"/>
              </a:rPr>
              <a:t>lavoro</a:t>
            </a:r>
            <a:r>
              <a:rPr lang="en-US" sz="3100" dirty="0">
                <a:latin typeface="Arial"/>
              </a:rPr>
              <a:t>, un </a:t>
            </a:r>
            <a:r>
              <a:rPr lang="en-US" sz="3100" dirty="0" err="1">
                <a:latin typeface="Arial"/>
              </a:rPr>
              <a:t>servizio</a:t>
            </a:r>
            <a:r>
              <a:rPr lang="en-US" sz="3100" dirty="0">
                <a:latin typeface="Arial"/>
              </a:rPr>
              <a:t> o una </a:t>
            </a:r>
            <a:r>
              <a:rPr lang="en-US" sz="3100" dirty="0" err="1">
                <a:latin typeface="Arial"/>
              </a:rPr>
              <a:t>fornitura</a:t>
            </a:r>
            <a:r>
              <a:rPr lang="en-US" sz="3100" dirty="0">
                <a:latin typeface="Arial"/>
              </a:rPr>
              <a:t>.</a:t>
            </a:r>
          </a:p>
          <a:p>
            <a:pPr eaLnBrk="1" fontAlgn="auto" hangingPunct="1">
              <a:lnSpc>
                <a:spcPts val="3816"/>
              </a:lnSpc>
              <a:spcBef>
                <a:spcPts val="0"/>
              </a:spcBef>
              <a:spcAft>
                <a:spcPts val="3990"/>
              </a:spcAft>
              <a:defRPr/>
            </a:pPr>
            <a:r>
              <a:rPr lang="en-US" sz="3100" dirty="0">
                <a:latin typeface="Arial"/>
              </a:rPr>
              <a:t>Questa </a:t>
            </a:r>
            <a:r>
              <a:rPr lang="en-US" sz="3100" dirty="0" err="1">
                <a:latin typeface="Arial"/>
              </a:rPr>
              <a:t>fase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chiama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mappatura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risultato</a:t>
            </a:r>
            <a:r>
              <a:rPr lang="en-US" sz="3100" dirty="0">
                <a:latin typeface="Arial"/>
              </a:rPr>
              <a:t> del </a:t>
            </a:r>
            <a:r>
              <a:rPr lang="en-US" sz="3100" dirty="0" err="1">
                <a:latin typeface="Arial"/>
              </a:rPr>
              <a:t>lavoro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viene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riassunto</a:t>
            </a:r>
            <a:r>
              <a:rPr lang="en-US" sz="3100" dirty="0">
                <a:latin typeface="Arial"/>
              </a:rPr>
              <a:t> in una </a:t>
            </a:r>
            <a:r>
              <a:rPr lang="en-US" sz="3100" dirty="0" err="1">
                <a:latin typeface="Arial"/>
              </a:rPr>
              <a:t>tabella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quest’anno</a:t>
            </a:r>
            <a:r>
              <a:rPr lang="en-US" sz="3100" dirty="0">
                <a:latin typeface="Arial"/>
              </a:rPr>
              <a:t> è </a:t>
            </a:r>
            <a:r>
              <a:rPr lang="en-US" sz="3100" dirty="0" err="1">
                <a:latin typeface="Arial"/>
              </a:rPr>
              <a:t>stata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cambiata</a:t>
            </a:r>
            <a:r>
              <a:rPr lang="en-US" sz="3100" dirty="0">
                <a:latin typeface="Arial"/>
              </a:rPr>
              <a:t> per </a:t>
            </a:r>
            <a:r>
              <a:rPr lang="en-US" sz="3100" dirty="0" err="1">
                <a:latin typeface="Arial"/>
              </a:rPr>
              <a:t>approfondire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meglio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I’analisi</a:t>
            </a:r>
            <a:r>
              <a:rPr lang="en-US" sz="31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random/>
      </p:transition>
    </mc:Choice>
    <mc:Fallback>
      <p:transition spd="slow" advClick="0" advTm="1000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>
            <a:extLst>
              <a:ext uri="{FF2B5EF4-FFF2-40B4-BE49-F238E27FC236}">
                <a16:creationId xmlns:a16="http://schemas.microsoft.com/office/drawing/2014/main" id="{B43756A2-4E38-4CAD-B192-9EB2325B9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>
            <a:extLst>
              <a:ext uri="{FF2B5EF4-FFF2-40B4-BE49-F238E27FC236}">
                <a16:creationId xmlns:a16="http://schemas.microsoft.com/office/drawing/2014/main" id="{EEEE0CEE-01C3-4922-9FEC-668AF28FB1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188913"/>
            <a:ext cx="9085262" cy="52070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0CABC7E-3005-4E5A-B040-B9D0769B76D9}"/>
              </a:ext>
            </a:extLst>
          </p:cNvPr>
          <p:cNvSpPr/>
          <p:nvPr/>
        </p:nvSpPr>
        <p:spPr>
          <a:xfrm>
            <a:off x="427038" y="1096963"/>
            <a:ext cx="9085262" cy="3621087"/>
          </a:xfrm>
          <a:prstGeom prst="rect">
            <a:avLst/>
          </a:prstGeom>
        </p:spPr>
        <p:txBody>
          <a:bodyPr lIns="0" tIns="0" rIns="0" bIns="0"/>
          <a:lstStyle/>
          <a:p>
            <a:pPr marL="182880" eaLnBrk="1" fontAlgn="auto" hangingPunct="1">
              <a:spcBef>
                <a:spcPts val="0"/>
              </a:spcBef>
              <a:spcAft>
                <a:spcPts val="840"/>
              </a:spcAft>
              <a:defRPr/>
            </a:pPr>
            <a:r>
              <a:rPr lang="en-US" sz="3300" b="1" dirty="0">
                <a:solidFill>
                  <a:srgbClr val="005AAA"/>
                </a:solidFill>
                <a:latin typeface="Arial"/>
              </a:rPr>
              <a:t>MA QUESTI SONO PROCESSI CONOSCIUTI</a:t>
            </a:r>
          </a:p>
          <a:p>
            <a:pPr algn="ctr" eaLnBrk="1" fontAlgn="auto" hangingPunct="1">
              <a:spcBef>
                <a:spcPts val="0"/>
              </a:spcBef>
              <a:spcAft>
                <a:spcPts val="1260"/>
              </a:spcAft>
              <a:defRPr/>
            </a:pPr>
            <a:r>
              <a:rPr lang="en-US" sz="3300" b="1" dirty="0">
                <a:solidFill>
                  <a:srgbClr val="005AAA"/>
                </a:solidFill>
                <a:latin typeface="Arial"/>
              </a:rPr>
              <a:t>E APPLICATI DA TUTTE LE AMMINISTRAZIONI, NON SONO GIA’ NOTI?</a:t>
            </a:r>
          </a:p>
          <a:p>
            <a:pPr algn="just" eaLnBrk="1" fontAlgn="auto" hangingPunct="1">
              <a:lnSpc>
                <a:spcPts val="3816"/>
              </a:lnSpc>
              <a:spcBef>
                <a:spcPts val="0"/>
              </a:spcBef>
              <a:spcAft>
                <a:spcPts val="7980"/>
              </a:spcAft>
              <a:defRPr/>
            </a:pPr>
            <a:r>
              <a:rPr lang="en-US" sz="3100" dirty="0">
                <a:latin typeface="Arial"/>
              </a:rPr>
              <a:t>Si è </a:t>
            </a:r>
            <a:r>
              <a:rPr lang="en-US" sz="3100" dirty="0" err="1">
                <a:latin typeface="Arial"/>
              </a:rPr>
              <a:t>vero</a:t>
            </a:r>
            <a:r>
              <a:rPr lang="en-US" sz="3100" dirty="0">
                <a:latin typeface="Arial"/>
              </a:rPr>
              <a:t> ma a </a:t>
            </a:r>
            <a:r>
              <a:rPr lang="en-US" sz="3100" dirty="0" err="1">
                <a:latin typeface="Arial"/>
              </a:rPr>
              <a:t>noi</a:t>
            </a:r>
            <a:r>
              <a:rPr lang="en-US" sz="3100" dirty="0">
                <a:latin typeface="Arial"/>
              </a:rPr>
              <a:t> non serve </a:t>
            </a:r>
            <a:r>
              <a:rPr lang="en-US" sz="3100" dirty="0" err="1">
                <a:latin typeface="Arial"/>
              </a:rPr>
              <a:t>conoscere</a:t>
            </a:r>
            <a:r>
              <a:rPr lang="en-US" sz="3100" dirty="0">
                <a:latin typeface="Arial"/>
              </a:rPr>
              <a:t> solo come un </a:t>
            </a:r>
            <a:r>
              <a:rPr lang="en-US" sz="3100" dirty="0" err="1">
                <a:latin typeface="Arial"/>
              </a:rPr>
              <a:t>processo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venga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regolato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dalle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norme</a:t>
            </a:r>
            <a:r>
              <a:rPr lang="en-US" sz="3100" dirty="0">
                <a:latin typeface="Arial"/>
              </a:rPr>
              <a:t>, ma le </a:t>
            </a:r>
            <a:r>
              <a:rPr lang="en-US" sz="3100" dirty="0" err="1">
                <a:latin typeface="Arial"/>
              </a:rPr>
              <a:t>abitudini</a:t>
            </a:r>
            <a:r>
              <a:rPr lang="en-US" sz="3100" dirty="0">
                <a:latin typeface="Arial"/>
              </a:rPr>
              <a:t>,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modo di </a:t>
            </a:r>
            <a:r>
              <a:rPr lang="en-US" sz="3100" dirty="0" err="1">
                <a:latin typeface="Arial"/>
              </a:rPr>
              <a:t>lavorare</a:t>
            </a:r>
            <a:r>
              <a:rPr lang="en-US" sz="3100" dirty="0">
                <a:latin typeface="Arial"/>
              </a:rPr>
              <a:t> di un </a:t>
            </a:r>
            <a:r>
              <a:rPr lang="en-US" sz="3100" dirty="0" err="1">
                <a:latin typeface="Arial"/>
              </a:rPr>
              <a:t>determinato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ufficio</a:t>
            </a:r>
            <a:r>
              <a:rPr lang="en-US" sz="3100" dirty="0">
                <a:latin typeface="Arial"/>
              </a:rPr>
              <a:t>. </a:t>
            </a:r>
          </a:p>
        </p:txBody>
      </p:sp>
      <p:sp>
        <p:nvSpPr>
          <p:cNvPr id="26629" name="CasellaDiTesto 1">
            <a:extLst>
              <a:ext uri="{FF2B5EF4-FFF2-40B4-BE49-F238E27FC236}">
                <a16:creationId xmlns:a16="http://schemas.microsoft.com/office/drawing/2014/main" id="{2C498DEA-69D2-42DE-89DF-785FD18B90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" y="4718050"/>
            <a:ext cx="9085263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n-US" altLang="it-IT" sz="3200">
                <a:latin typeface="Arial" panose="020B0604020202020204" pitchFamily="34" charset="0"/>
              </a:rPr>
              <a:t>In questo modo possiamo individuare delle </a:t>
            </a:r>
            <a:r>
              <a:rPr lang="en-US" altLang="it-IT" sz="3200" b="1">
                <a:latin typeface="Arial" panose="020B0604020202020204" pitchFamily="34" charset="0"/>
              </a:rPr>
              <a:t>caratteristiche proprie di ogni ambiente di lavoro, che vengono chiamati </a:t>
            </a:r>
          </a:p>
          <a:p>
            <a:pPr algn="just"/>
            <a:r>
              <a:rPr lang="en-US" altLang="it-IT" sz="3200" b="1">
                <a:latin typeface="Arial" panose="020B0604020202020204" pitchFamily="34" charset="0"/>
              </a:rPr>
              <a:t>fattori abilitanti</a:t>
            </a:r>
            <a:r>
              <a:rPr lang="en-US" altLang="it-IT" sz="3200">
                <a:latin typeface="Arial" panose="020B0604020202020204" pitchFamily="34" charset="0"/>
              </a:rPr>
              <a:t>...</a:t>
            </a:r>
          </a:p>
          <a:p>
            <a:endParaRPr lang="it-IT" alt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>
            <a:extLst>
              <a:ext uri="{FF2B5EF4-FFF2-40B4-BE49-F238E27FC236}">
                <a16:creationId xmlns:a16="http://schemas.microsoft.com/office/drawing/2014/main" id="{0DF8B9FA-97F8-4DB2-9210-AE6A09746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4117975"/>
            <a:ext cx="4949825" cy="261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2">
            <a:extLst>
              <a:ext uri="{FF2B5EF4-FFF2-40B4-BE49-F238E27FC236}">
                <a16:creationId xmlns:a16="http://schemas.microsoft.com/office/drawing/2014/main" id="{D86DC34F-A38D-40A9-B1C7-4952E2B63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Rectangle 3">
            <a:extLst>
              <a:ext uri="{FF2B5EF4-FFF2-40B4-BE49-F238E27FC236}">
                <a16:creationId xmlns:a16="http://schemas.microsoft.com/office/drawing/2014/main" id="{61BDC848-8AA3-40BB-A93D-53F05BC84E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188913"/>
            <a:ext cx="9064625" cy="40481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27653" name="Rectangle 4">
            <a:extLst>
              <a:ext uri="{FF2B5EF4-FFF2-40B4-BE49-F238E27FC236}">
                <a16:creationId xmlns:a16="http://schemas.microsoft.com/office/drawing/2014/main" id="{46F6D695-E583-40BC-9BA4-04B65D525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738188"/>
            <a:ext cx="906462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Aft>
                <a:spcPts val="838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MA QUESTI SONO PROCESSI CONOSCIUTI</a:t>
            </a:r>
          </a:p>
          <a:p>
            <a:pPr algn="ctr" eaLnBrk="1" hangingPunct="1">
              <a:lnSpc>
                <a:spcPts val="4100"/>
              </a:lnSpc>
              <a:spcAft>
                <a:spcPts val="2100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E APPLICATI DA TUTTE LE AMMINISTRAZIONI, NON SONO GIA’ NOTI?</a:t>
            </a:r>
          </a:p>
        </p:txBody>
      </p:sp>
      <p:sp>
        <p:nvSpPr>
          <p:cNvPr id="27654" name="Rectangle 5">
            <a:extLst>
              <a:ext uri="{FF2B5EF4-FFF2-40B4-BE49-F238E27FC236}">
                <a16:creationId xmlns:a16="http://schemas.microsoft.com/office/drawing/2014/main" id="{85F8E9E7-2C21-4EE1-BA8B-A76C3D10C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2501900"/>
            <a:ext cx="9064625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813"/>
              </a:lnSpc>
            </a:pPr>
            <a:r>
              <a:rPr lang="en-US" altLang="it-IT" sz="3100">
                <a:latin typeface="Arial" panose="020B0604020202020204" pitchFamily="34" charset="0"/>
              </a:rPr>
              <a:t>I fattori abilitanti possono favorire dei comportamenti che deviano dall’interesse generale per favorire interessi particolari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>
            <a:extLst>
              <a:ext uri="{FF2B5EF4-FFF2-40B4-BE49-F238E27FC236}">
                <a16:creationId xmlns:a16="http://schemas.microsoft.com/office/drawing/2014/main" id="{557C7E95-8B8A-4B55-BEB4-3126A3EC4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>
            <a:extLst>
              <a:ext uri="{FF2B5EF4-FFF2-40B4-BE49-F238E27FC236}">
                <a16:creationId xmlns:a16="http://schemas.microsoft.com/office/drawing/2014/main" id="{2B3C4BDD-B470-4925-BC18-EB96360DD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188913"/>
            <a:ext cx="9126537" cy="541337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D0583E69-8F56-47C6-BBCE-79DA314081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1209675"/>
            <a:ext cx="9126537" cy="493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Aft>
                <a:spcPts val="2100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UN ESEMPIO?</a:t>
            </a:r>
          </a:p>
          <a:p>
            <a:pPr algn="just" eaLnBrk="1" hangingPunct="1">
              <a:lnSpc>
                <a:spcPts val="3788"/>
              </a:lnSpc>
              <a:spcAft>
                <a:spcPts val="5250"/>
              </a:spcAft>
            </a:pPr>
            <a:r>
              <a:rPr lang="en-US" altLang="it-IT" sz="3100">
                <a:latin typeface="Arial" panose="020B0604020202020204" pitchFamily="34" charset="0"/>
              </a:rPr>
              <a:t>Ad esempio se un ufficio ha poco personale, o il personale è poco preparato,</a:t>
            </a:r>
            <a:r>
              <a:rPr lang="en-US" altLang="it-IT" sz="3100" b="1">
                <a:latin typeface="Arial" panose="020B0604020202020204" pitchFamily="34" charset="0"/>
              </a:rPr>
              <a:t> il processo</a:t>
            </a:r>
            <a:r>
              <a:rPr lang="en-US" altLang="it-IT" sz="3100">
                <a:latin typeface="Arial" panose="020B0604020202020204" pitchFamily="34" charset="0"/>
              </a:rPr>
              <a:t>, pur essendo uguale a quello di qualunque amministrazione potrebbe dare dei risultati diversi. Si genera quindi una sorta di monopolio di competenze, per cui nessuno è in grado di verificare che tutto venga fatto in modo trasparente, poichè solo uno è in possesso delle conoscenze di quella materia......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>
            <a:extLst>
              <a:ext uri="{FF2B5EF4-FFF2-40B4-BE49-F238E27FC236}">
                <a16:creationId xmlns:a16="http://schemas.microsoft.com/office/drawing/2014/main" id="{852A5DEE-BAD3-4435-BECC-D3B4C1BA9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5888"/>
            <a:ext cx="10074275" cy="363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>
            <a:extLst>
              <a:ext uri="{FF2B5EF4-FFF2-40B4-BE49-F238E27FC236}">
                <a16:creationId xmlns:a16="http://schemas.microsoft.com/office/drawing/2014/main" id="{B94A6D44-0042-4707-BC5E-5C4FB4F3D4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725" y="188913"/>
            <a:ext cx="9040813" cy="51117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711C7E-12D8-4EEC-88BE-B230B1F70D78}"/>
              </a:ext>
            </a:extLst>
          </p:cNvPr>
          <p:cNvSpPr/>
          <p:nvPr/>
        </p:nvSpPr>
        <p:spPr>
          <a:xfrm>
            <a:off x="212725" y="1463675"/>
            <a:ext cx="9040813" cy="2465388"/>
          </a:xfrm>
          <a:prstGeom prst="rect">
            <a:avLst/>
          </a:prstGeom>
        </p:spPr>
        <p:txBody>
          <a:bodyPr lIns="0" tIns="0" rIns="0" bIns="0"/>
          <a:lstStyle/>
          <a:p>
            <a:pPr marL="1031240" algn="just" eaLnBrk="1" fontAlgn="auto" hangingPunct="1">
              <a:spcBef>
                <a:spcPts val="0"/>
              </a:spcBef>
              <a:spcAft>
                <a:spcPts val="1890"/>
              </a:spcAft>
              <a:defRPr/>
            </a:pPr>
            <a:r>
              <a:rPr lang="en-US" sz="3300" b="1" dirty="0">
                <a:solidFill>
                  <a:srgbClr val="005AAA"/>
                </a:solidFill>
                <a:latin typeface="Arial"/>
              </a:rPr>
              <a:t>CE NE POSSONO ESSERE TANTI......</a:t>
            </a:r>
          </a:p>
          <a:p>
            <a:pPr eaLnBrk="1" fontAlgn="auto" hangingPunct="1">
              <a:lnSpc>
                <a:spcPts val="381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100" dirty="0">
                <a:latin typeface="Arial"/>
              </a:rPr>
              <a:t>E’ </a:t>
            </a:r>
            <a:r>
              <a:rPr lang="en-US" sz="3100" dirty="0" err="1">
                <a:latin typeface="Arial"/>
              </a:rPr>
              <a:t>vero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ogni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amministrazione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potrebbe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averne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diversi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dagli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altri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pur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facendo</a:t>
            </a:r>
            <a:r>
              <a:rPr lang="en-US" sz="3100" dirty="0">
                <a:latin typeface="Arial"/>
              </a:rPr>
              <a:t> le </a:t>
            </a:r>
            <a:r>
              <a:rPr lang="en-US" sz="3100" dirty="0" err="1">
                <a:latin typeface="Arial"/>
              </a:rPr>
              <a:t>stesse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cose</a:t>
            </a:r>
            <a:r>
              <a:rPr lang="en-US" sz="3100" dirty="0">
                <a:latin typeface="Arial"/>
              </a:rPr>
              <a:t>. </a:t>
            </a:r>
          </a:p>
          <a:p>
            <a:pPr eaLnBrk="1" fontAlgn="auto" hangingPunct="1">
              <a:lnSpc>
                <a:spcPts val="381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100" dirty="0">
                <a:latin typeface="Arial"/>
              </a:rPr>
              <a:t>Ad </a:t>
            </a:r>
            <a:r>
              <a:rPr lang="en-US" sz="3100" dirty="0" err="1">
                <a:latin typeface="Arial"/>
              </a:rPr>
              <a:t>esempio</a:t>
            </a:r>
            <a:r>
              <a:rPr lang="en-US" sz="3100" dirty="0">
                <a:latin typeface="Arial"/>
              </a:rPr>
              <a:t>, </a:t>
            </a:r>
            <a:r>
              <a:rPr lang="en-US" sz="3100" dirty="0" err="1">
                <a:latin typeface="Arial"/>
              </a:rPr>
              <a:t>nel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nostro</a:t>
            </a:r>
            <a:r>
              <a:rPr lang="en-US" sz="3100" dirty="0">
                <a:latin typeface="Arial"/>
              </a:rPr>
              <a:t> Piano </a:t>
            </a:r>
            <a:r>
              <a:rPr lang="en-US" sz="3100" dirty="0" err="1">
                <a:latin typeface="Arial"/>
              </a:rPr>
              <a:t>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gruppi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lavoro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hanno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individuato</a:t>
            </a:r>
            <a:r>
              <a:rPr lang="en-US" sz="3100" dirty="0">
                <a:latin typeface="Arial"/>
              </a:rPr>
              <a:t> come </a:t>
            </a:r>
            <a:r>
              <a:rPr lang="en-US" sz="3100" dirty="0" err="1">
                <a:latin typeface="Arial"/>
              </a:rPr>
              <a:t>fattori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abilitanti</a:t>
            </a:r>
            <a:r>
              <a:rPr lang="en-US" sz="3100" dirty="0">
                <a:latin typeface="Arial"/>
              </a:rPr>
              <a:t>: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>
            <a:extLst>
              <a:ext uri="{FF2B5EF4-FFF2-40B4-BE49-F238E27FC236}">
                <a16:creationId xmlns:a16="http://schemas.microsoft.com/office/drawing/2014/main" id="{247CA298-7C0C-4175-BBED-FE27C861C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2">
            <a:extLst>
              <a:ext uri="{FF2B5EF4-FFF2-40B4-BE49-F238E27FC236}">
                <a16:creationId xmlns:a16="http://schemas.microsoft.com/office/drawing/2014/main" id="{62B8D1C2-E1C9-4A98-9682-86C943903B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188913"/>
            <a:ext cx="9040813" cy="5508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EF029111-7BCB-4974-96C5-5B8C3FE3E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" y="1709738"/>
            <a:ext cx="7632700" cy="371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781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Aft>
                <a:spcPts val="2100"/>
              </a:spcAft>
            </a:pPr>
            <a:r>
              <a:rPr lang="en-US" altLang="it-IT" sz="3300" b="1" dirty="0">
                <a:solidFill>
                  <a:srgbClr val="005AAA"/>
                </a:solidFill>
                <a:latin typeface="Arial" panose="020B0604020202020204" pitchFamily="34" charset="0"/>
              </a:rPr>
              <a:t>CE NE POSSONO ESSERE TANTI</a:t>
            </a:r>
          </a:p>
          <a:p>
            <a:pPr algn="just" eaLnBrk="1" hangingPunct="1">
              <a:lnSpc>
                <a:spcPts val="5238"/>
              </a:lnSpc>
            </a:pPr>
            <a:r>
              <a:rPr lang="en-US" altLang="it-IT" sz="3100" dirty="0">
                <a:latin typeface="Arial" panose="020B0604020202020204" pitchFamily="34" charset="0"/>
              </a:rPr>
              <a:t>•    </a:t>
            </a:r>
            <a:r>
              <a:rPr lang="en-US" altLang="it-IT" sz="3100" dirty="0" err="1">
                <a:latin typeface="Arial" panose="020B0604020202020204" pitchFamily="34" charset="0"/>
              </a:rPr>
              <a:t>assenza</a:t>
            </a:r>
            <a:r>
              <a:rPr lang="en-US" altLang="it-IT" sz="3100" dirty="0">
                <a:latin typeface="Arial" panose="020B0604020202020204" pitchFamily="34" charset="0"/>
              </a:rPr>
              <a:t> di </a:t>
            </a:r>
            <a:r>
              <a:rPr lang="en-US" altLang="it-IT" sz="3100" dirty="0" err="1">
                <a:latin typeface="Arial" panose="020B0604020202020204" pitchFamily="34" charset="0"/>
              </a:rPr>
              <a:t>controlli</a:t>
            </a:r>
            <a:r>
              <a:rPr lang="en-US" altLang="it-IT" sz="3100" dirty="0">
                <a:latin typeface="Arial" panose="020B0604020202020204" pitchFamily="34" charset="0"/>
              </a:rPr>
              <a:t>;</a:t>
            </a:r>
          </a:p>
          <a:p>
            <a:pPr algn="just" eaLnBrk="1" hangingPunct="1">
              <a:lnSpc>
                <a:spcPts val="5238"/>
              </a:lnSpc>
            </a:pPr>
            <a:r>
              <a:rPr lang="en-US" altLang="it-IT" sz="3100" dirty="0">
                <a:latin typeface="Arial" panose="020B0604020202020204" pitchFamily="34" charset="0"/>
              </a:rPr>
              <a:t>•    </a:t>
            </a:r>
            <a:r>
              <a:rPr lang="en-US" altLang="it-IT" sz="3100" dirty="0" err="1">
                <a:latin typeface="Arial" panose="020B0604020202020204" pitchFamily="34" charset="0"/>
              </a:rPr>
              <a:t>pressione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commerciale</a:t>
            </a:r>
            <a:r>
              <a:rPr lang="en-US" altLang="it-IT" sz="3100" dirty="0">
                <a:latin typeface="Arial" panose="020B0604020202020204" pitchFamily="34" charset="0"/>
              </a:rPr>
              <a:t>;</a:t>
            </a:r>
          </a:p>
          <a:p>
            <a:pPr algn="just" eaLnBrk="1" hangingPunct="1">
              <a:lnSpc>
                <a:spcPts val="5238"/>
              </a:lnSpc>
            </a:pPr>
            <a:r>
              <a:rPr lang="en-US" altLang="it-IT" sz="3100" dirty="0">
                <a:latin typeface="Arial" panose="020B0604020202020204" pitchFamily="34" charset="0"/>
              </a:rPr>
              <a:t>•    </a:t>
            </a:r>
            <a:r>
              <a:rPr lang="en-US" altLang="it-IT" sz="3100" dirty="0" err="1">
                <a:latin typeface="Arial" panose="020B0604020202020204" pitchFamily="34" charset="0"/>
              </a:rPr>
              <a:t>mancanza</a:t>
            </a:r>
            <a:r>
              <a:rPr lang="en-US" altLang="it-IT" sz="3100" dirty="0">
                <a:latin typeface="Arial" panose="020B0604020202020204" pitchFamily="34" charset="0"/>
              </a:rPr>
              <a:t> di </a:t>
            </a:r>
            <a:r>
              <a:rPr lang="en-US" altLang="it-IT" sz="3100" dirty="0" err="1">
                <a:latin typeface="Arial" panose="020B0604020202020204" pitchFamily="34" charset="0"/>
              </a:rPr>
              <a:t>trasparenza</a:t>
            </a:r>
            <a:r>
              <a:rPr lang="en-US" altLang="it-IT" sz="3100" dirty="0">
                <a:latin typeface="Arial" panose="020B0604020202020204" pitchFamily="34" charset="0"/>
              </a:rPr>
              <a:t>;</a:t>
            </a:r>
          </a:p>
          <a:p>
            <a:pPr eaLnBrk="1" hangingPunct="1">
              <a:lnSpc>
                <a:spcPts val="5238"/>
              </a:lnSpc>
            </a:pPr>
            <a:r>
              <a:rPr lang="en-US" altLang="it-IT" sz="3100" dirty="0">
                <a:latin typeface="Arial" panose="020B0604020202020204" pitchFamily="34" charset="0"/>
              </a:rPr>
              <a:t>•    </a:t>
            </a:r>
            <a:r>
              <a:rPr lang="en-US" altLang="it-IT" sz="3100" dirty="0" err="1">
                <a:latin typeface="Arial" panose="020B0604020202020204" pitchFamily="34" charset="0"/>
              </a:rPr>
              <a:t>eccessiva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discrezionalità</a:t>
            </a:r>
            <a:r>
              <a:rPr lang="en-US" altLang="it-IT" sz="3100" dirty="0">
                <a:latin typeface="Arial" panose="020B0604020202020204" pitchFamily="34" charset="0"/>
              </a:rPr>
              <a:t> </a:t>
            </a:r>
            <a:r>
              <a:rPr lang="en-US" altLang="it-IT" sz="3100" dirty="0" err="1">
                <a:latin typeface="Arial" panose="020B0604020202020204" pitchFamily="34" charset="0"/>
              </a:rPr>
              <a:t>ecc</a:t>
            </a:r>
            <a:r>
              <a:rPr lang="en-US" altLang="it-IT" sz="3100" dirty="0">
                <a:latin typeface="Arial" panose="020B0604020202020204" pitchFamily="34" charset="0"/>
              </a:rPr>
              <a:t>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>
            <a:extLst>
              <a:ext uri="{FF2B5EF4-FFF2-40B4-BE49-F238E27FC236}">
                <a16:creationId xmlns:a16="http://schemas.microsoft.com/office/drawing/2014/main" id="{3DF98199-C4CA-45DE-AE37-0E2FAAD50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>
            <a:extLst>
              <a:ext uri="{FF2B5EF4-FFF2-40B4-BE49-F238E27FC236}">
                <a16:creationId xmlns:a16="http://schemas.microsoft.com/office/drawing/2014/main" id="{D7A97D83-3883-491B-AB7A-48411D3A37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213" y="188913"/>
            <a:ext cx="9248775" cy="541337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98D1407B-4397-4F7F-B2D4-97CC55ECB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213" y="1709738"/>
            <a:ext cx="8534400" cy="272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8016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Aft>
                <a:spcPts val="3150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CE NE POSSONO ESSERE TANTI......</a:t>
            </a:r>
          </a:p>
          <a:p>
            <a:pPr eaLnBrk="1" hangingPunct="1">
              <a:lnSpc>
                <a:spcPts val="3788"/>
              </a:lnSpc>
            </a:pPr>
            <a:r>
              <a:rPr lang="en-US" altLang="it-IT" sz="3100">
                <a:latin typeface="Arial" panose="020B0604020202020204" pitchFamily="34" charset="0"/>
              </a:rPr>
              <a:t>Ogni processo può avere fattori abilitanti diversi rispetto ad un altro processo dello stesso ente. </a:t>
            </a:r>
          </a:p>
          <a:p>
            <a:pPr eaLnBrk="1" hangingPunct="1">
              <a:lnSpc>
                <a:spcPts val="3788"/>
              </a:lnSpc>
            </a:pPr>
            <a:r>
              <a:rPr lang="en-US" altLang="it-IT" sz="3100">
                <a:latin typeface="Arial" panose="020B0604020202020204" pitchFamily="34" charset="0"/>
              </a:rPr>
              <a:t>			 Così come altre amministrazioni potrebbero avere altri fattori abilitanti...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>
            <a:extLst>
              <a:ext uri="{FF2B5EF4-FFF2-40B4-BE49-F238E27FC236}">
                <a16:creationId xmlns:a16="http://schemas.microsoft.com/office/drawing/2014/main" id="{A03C87F6-CEA4-4F72-8B32-542E6D5CF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2">
            <a:extLst>
              <a:ext uri="{FF2B5EF4-FFF2-40B4-BE49-F238E27FC236}">
                <a16:creationId xmlns:a16="http://schemas.microsoft.com/office/drawing/2014/main" id="{53156E4D-B2FF-437C-B4B2-E9F6F8575E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188913"/>
            <a:ext cx="9396413" cy="52070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FB6C3475-64DF-4CE1-A33C-FDCFE37676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150" y="1703388"/>
            <a:ext cx="869315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4050"/>
              </a:lnSpc>
              <a:spcAft>
                <a:spcPts val="3775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MA TUTTI I PROCESSI SONO A RISCHIO E HANNO FATTORI ABILITANTI?</a:t>
            </a:r>
          </a:p>
        </p:txBody>
      </p:sp>
      <p:sp>
        <p:nvSpPr>
          <p:cNvPr id="32773" name="Rectangle 4">
            <a:extLst>
              <a:ext uri="{FF2B5EF4-FFF2-40B4-BE49-F238E27FC236}">
                <a16:creationId xmlns:a16="http://schemas.microsoft.com/office/drawing/2014/main" id="{57405A9D-D86E-4420-82C2-E7C0C13F1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7950" y="2955925"/>
            <a:ext cx="649922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813"/>
              </a:lnSpc>
              <a:spcBef>
                <a:spcPts val="3775"/>
              </a:spcBef>
              <a:spcAft>
                <a:spcPts val="10288"/>
              </a:spcAft>
            </a:pPr>
            <a:r>
              <a:rPr lang="en-US" altLang="it-IT" sz="3100" b="1" dirty="0">
                <a:latin typeface="Arial" panose="020B0604020202020204" pitchFamily="34" charset="0"/>
              </a:rPr>
              <a:t>No! Non </a:t>
            </a:r>
            <a:r>
              <a:rPr lang="en-US" altLang="it-IT" sz="3100" b="1" dirty="0" err="1">
                <a:latin typeface="Arial" panose="020B0604020202020204" pitchFamily="34" charset="0"/>
              </a:rPr>
              <a:t>necessariamente</a:t>
            </a:r>
            <a:r>
              <a:rPr lang="en-US" altLang="it-IT" sz="3100" b="1" dirty="0"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32774" name="CasellaDiTesto 1">
            <a:extLst>
              <a:ext uri="{FF2B5EF4-FFF2-40B4-BE49-F238E27FC236}">
                <a16:creationId xmlns:a16="http://schemas.microsoft.com/office/drawing/2014/main" id="{84D42857-F954-4B8B-909B-0A3229D29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413" y="3521075"/>
            <a:ext cx="8005762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n-US" altLang="it-IT" sz="3200">
                <a:latin typeface="Arial" panose="020B0604020202020204" pitchFamily="34" charset="0"/>
              </a:rPr>
              <a:t>Una volta che sono stati analizzati i processi può darsi che alcuni di questi presentino un rischio basso, in tal caso non dobbiamo fare nulla...</a:t>
            </a:r>
          </a:p>
          <a:p>
            <a:pPr algn="just"/>
            <a:endParaRPr lang="it-IT" alt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27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>
            <a:extLst>
              <a:ext uri="{FF2B5EF4-FFF2-40B4-BE49-F238E27FC236}">
                <a16:creationId xmlns:a16="http://schemas.microsoft.com/office/drawing/2014/main" id="{02B4DA5F-A8E5-4118-825D-50E07C747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38" y="3005138"/>
            <a:ext cx="283527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2">
            <a:extLst>
              <a:ext uri="{FF2B5EF4-FFF2-40B4-BE49-F238E27FC236}">
                <a16:creationId xmlns:a16="http://schemas.microsoft.com/office/drawing/2014/main" id="{B90FBCA3-89AA-48B1-B72F-E120FAB863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Rectangle 3">
            <a:extLst>
              <a:ext uri="{FF2B5EF4-FFF2-40B4-BE49-F238E27FC236}">
                <a16:creationId xmlns:a16="http://schemas.microsoft.com/office/drawing/2014/main" id="{1386251C-A905-4E47-A3DF-CE0BC3A0A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" y="188913"/>
            <a:ext cx="9007475" cy="51117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3797" name="Rectangle 4">
            <a:extLst>
              <a:ext uri="{FF2B5EF4-FFF2-40B4-BE49-F238E27FC236}">
                <a16:creationId xmlns:a16="http://schemas.microsoft.com/office/drawing/2014/main" id="{0012C5CC-B413-4284-83A9-B5C2A820C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150" y="996950"/>
            <a:ext cx="8693150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4050"/>
              </a:lnSpc>
              <a:spcAft>
                <a:spcPts val="2313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MA TUTTI I PROCESSI SONO A RISCHIO E HANNO FATTORI ABILITANTI?</a:t>
            </a:r>
          </a:p>
        </p:txBody>
      </p:sp>
      <p:sp>
        <p:nvSpPr>
          <p:cNvPr id="33798" name="Rectangle 5">
            <a:extLst>
              <a:ext uri="{FF2B5EF4-FFF2-40B4-BE49-F238E27FC236}">
                <a16:creationId xmlns:a16="http://schemas.microsoft.com/office/drawing/2014/main" id="{0306E75E-ACB8-4A13-BBF9-58F15B9C8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4163" y="2501900"/>
            <a:ext cx="5205412" cy="379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788"/>
              </a:lnSpc>
              <a:spcBef>
                <a:spcPts val="2313"/>
              </a:spcBef>
            </a:pPr>
            <a:r>
              <a:rPr lang="en-US" altLang="it-IT" sz="3100">
                <a:latin typeface="Arial" panose="020B0604020202020204" pitchFamily="34" charset="0"/>
              </a:rPr>
              <a:t>Invece se i rischi sono valutati medi e alti e perchè sono presenti i fattori abilitanti che agevolano il comportamento corruttivo. Per fare questa analisi bisogna approfondire bene i processi.....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>
            <a:extLst>
              <a:ext uri="{FF2B5EF4-FFF2-40B4-BE49-F238E27FC236}">
                <a16:creationId xmlns:a16="http://schemas.microsoft.com/office/drawing/2014/main" id="{4280C4EB-988D-4A8E-9044-D39A2D9C7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700" y="3803650"/>
            <a:ext cx="3614738" cy="284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2">
            <a:extLst>
              <a:ext uri="{FF2B5EF4-FFF2-40B4-BE49-F238E27FC236}">
                <a16:creationId xmlns:a16="http://schemas.microsoft.com/office/drawing/2014/main" id="{B7B8FAE5-B7E4-4681-AA33-1B7B3672A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3">
            <a:extLst>
              <a:ext uri="{FF2B5EF4-FFF2-40B4-BE49-F238E27FC236}">
                <a16:creationId xmlns:a16="http://schemas.microsoft.com/office/drawing/2014/main" id="{C5795C6D-FFEB-4BDB-90B3-7CBAC218A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650" y="188913"/>
            <a:ext cx="9064625" cy="47307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272CC9-3A6C-4930-BA99-4809EDD44E2F}"/>
              </a:ext>
            </a:extLst>
          </p:cNvPr>
          <p:cNvSpPr/>
          <p:nvPr/>
        </p:nvSpPr>
        <p:spPr>
          <a:xfrm>
            <a:off x="3876675" y="3902075"/>
            <a:ext cx="2352675" cy="188913"/>
          </a:xfrm>
          <a:prstGeom prst="rect">
            <a:avLst/>
          </a:prstGeom>
        </p:spPr>
        <p:txBody>
          <a:bodyPr wrap="none" lIns="0" tIns="0" rIns="0" bIns="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small">
                <a:solidFill>
                  <a:srgbClr val="777778"/>
                </a:solidFill>
                <a:latin typeface="Arial"/>
              </a:rPr>
              <a:t>Trattamento del Rischio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47EE53-65D9-46DC-833A-8E5B2F9B897A}"/>
              </a:ext>
            </a:extLst>
          </p:cNvPr>
          <p:cNvSpPr/>
          <p:nvPr/>
        </p:nvSpPr>
        <p:spPr>
          <a:xfrm>
            <a:off x="5702300" y="4535488"/>
            <a:ext cx="969963" cy="133350"/>
          </a:xfrm>
          <a:prstGeom prst="rect">
            <a:avLst/>
          </a:prstGeom>
        </p:spPr>
        <p:txBody>
          <a:bodyPr wrap="none" lIns="0" tIns="0" rIns="0" bIns="0"/>
          <a:lstStyle/>
          <a:p>
            <a:pPr eaLnBrk="1" fontAlgn="auto" hangingPunct="1">
              <a:spcBef>
                <a:spcPts val="2310"/>
              </a:spcBef>
              <a:spcAft>
                <a:spcPts val="0"/>
              </a:spcAft>
              <a:defRPr/>
            </a:pPr>
            <a:r>
              <a:rPr lang="en-US" sz="950">
                <a:solidFill>
                  <a:srgbClr val="233867"/>
                </a:solidFill>
                <a:latin typeface="Arial"/>
              </a:rPr>
              <a:t>Misuredi «rottura</a:t>
            </a:r>
          </a:p>
        </p:txBody>
      </p:sp>
      <p:sp>
        <p:nvSpPr>
          <p:cNvPr id="34823" name="Rectangle 6">
            <a:extLst>
              <a:ext uri="{FF2B5EF4-FFF2-40B4-BE49-F238E27FC236}">
                <a16:creationId xmlns:a16="http://schemas.microsoft.com/office/drawing/2014/main" id="{7BD95A18-DAA4-44DD-A64A-257F6AEB8E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1075" y="6394450"/>
            <a:ext cx="1212850" cy="149225"/>
          </a:xfrm>
          <a:prstGeom prst="rect">
            <a:avLst/>
          </a:prstGeom>
          <a:solidFill>
            <a:srgbClr val="FBF9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it-IT" sz="1000" b="1">
                <a:solidFill>
                  <a:srgbClr val="754A0F"/>
                </a:solidFill>
              </a:rPr>
              <a:t>Misure c# prevenzione</a:t>
            </a:r>
          </a:p>
        </p:txBody>
      </p:sp>
      <p:sp>
        <p:nvSpPr>
          <p:cNvPr id="34824" name="Rectangle 7">
            <a:extLst>
              <a:ext uri="{FF2B5EF4-FFF2-40B4-BE49-F238E27FC236}">
                <a16:creationId xmlns:a16="http://schemas.microsoft.com/office/drawing/2014/main" id="{A912684F-CA6E-4D2D-B1AF-22EA446557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650" y="1271588"/>
            <a:ext cx="9064625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4013"/>
              </a:lnSpc>
              <a:spcAft>
                <a:spcPts val="1263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COSA SUCCEDE AI PROCESSI CHE PRESENTANO DEI RISCHI?</a:t>
            </a:r>
          </a:p>
          <a:p>
            <a:pPr algn="just" eaLnBrk="1" hangingPunct="1">
              <a:lnSpc>
                <a:spcPts val="3813"/>
              </a:lnSpc>
            </a:pPr>
            <a:r>
              <a:rPr lang="en-US" altLang="it-IT" sz="3100">
                <a:latin typeface="Arial" panose="020B0604020202020204" pitchFamily="34" charset="0"/>
              </a:rPr>
              <a:t>Per questi dobbiamo trovare delle misure per contrastare i fattori abilitanti (trattamento del </a:t>
            </a:r>
          </a:p>
        </p:txBody>
      </p:sp>
      <p:sp>
        <p:nvSpPr>
          <p:cNvPr id="34825" name="Rectangle 8">
            <a:extLst>
              <a:ext uri="{FF2B5EF4-FFF2-40B4-BE49-F238E27FC236}">
                <a16:creationId xmlns:a16="http://schemas.microsoft.com/office/drawing/2014/main" id="{70C4A85C-A217-4444-A801-CE9EA2982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50" y="3551238"/>
            <a:ext cx="15240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813"/>
              </a:lnSpc>
            </a:pPr>
            <a:r>
              <a:rPr lang="en-US" altLang="it-IT" sz="3100">
                <a:latin typeface="Arial" panose="020B0604020202020204" pitchFamily="34" charset="0"/>
              </a:rPr>
              <a:t>rischio).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10000">
    <p:pull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>
            <a:extLst>
              <a:ext uri="{FF2B5EF4-FFF2-40B4-BE49-F238E27FC236}">
                <a16:creationId xmlns:a16="http://schemas.microsoft.com/office/drawing/2014/main" id="{91A9EAFA-4228-4907-9356-26DB53140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4650"/>
            <a:ext cx="4611688" cy="307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2">
            <a:extLst>
              <a:ext uri="{FF2B5EF4-FFF2-40B4-BE49-F238E27FC236}">
                <a16:creationId xmlns:a16="http://schemas.microsoft.com/office/drawing/2014/main" id="{E18FD20B-DB58-4A4B-894A-373A1A922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Rectangle 3">
            <a:extLst>
              <a:ext uri="{FF2B5EF4-FFF2-40B4-BE49-F238E27FC236}">
                <a16:creationId xmlns:a16="http://schemas.microsoft.com/office/drawing/2014/main" id="{57F3BA3C-5294-4323-B007-2E09CBF37B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413" y="188913"/>
            <a:ext cx="9074150" cy="49212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5845" name="Rectangle 4">
            <a:extLst>
              <a:ext uri="{FF2B5EF4-FFF2-40B4-BE49-F238E27FC236}">
                <a16:creationId xmlns:a16="http://schemas.microsoft.com/office/drawing/2014/main" id="{5A3C7E6A-70A1-47E8-B6EC-0464283D9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4775" y="1428750"/>
            <a:ext cx="7327900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4013"/>
              </a:lnSpc>
              <a:spcAft>
                <a:spcPts val="1888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COSA SUCCEDE AI PROCESSI CHE PRESENTANO DEI RISCHI?</a:t>
            </a:r>
          </a:p>
        </p:txBody>
      </p:sp>
      <p:sp>
        <p:nvSpPr>
          <p:cNvPr id="35846" name="Rectangle 5">
            <a:extLst>
              <a:ext uri="{FF2B5EF4-FFF2-40B4-BE49-F238E27FC236}">
                <a16:creationId xmlns:a16="http://schemas.microsoft.com/office/drawing/2014/main" id="{982B25EE-DAD6-476D-87B0-E1CD6ABF7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4475" y="2862263"/>
            <a:ext cx="4256088" cy="320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813"/>
              </a:lnSpc>
            </a:pPr>
            <a:r>
              <a:rPr lang="en-US" altLang="it-IT" sz="3100">
                <a:latin typeface="Arial" panose="020B0604020202020204" pitchFamily="34" charset="0"/>
              </a:rPr>
              <a:t>Ad esempio se risulta che in un processo manchino i controlli si deve trovare una misura specifica che introduca precisi controlli....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>
            <a:extLst>
              <a:ext uri="{FF2B5EF4-FFF2-40B4-BE49-F238E27FC236}">
                <a16:creationId xmlns:a16="http://schemas.microsoft.com/office/drawing/2014/main" id="{DD715262-590E-4D22-9E2B-BB2CC2C20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2001838"/>
            <a:ext cx="4578350" cy="471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2">
            <a:extLst>
              <a:ext uri="{FF2B5EF4-FFF2-40B4-BE49-F238E27FC236}">
                <a16:creationId xmlns:a16="http://schemas.microsoft.com/office/drawing/2014/main" id="{E772B367-5304-48DA-B091-50336639AA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Rectangle 3">
            <a:extLst>
              <a:ext uri="{FF2B5EF4-FFF2-40B4-BE49-F238E27FC236}">
                <a16:creationId xmlns:a16="http://schemas.microsoft.com/office/drawing/2014/main" id="{D2AEE3C0-7AF7-4B84-A1BD-DF8D938F55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13" y="188913"/>
            <a:ext cx="9388475" cy="4365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6869" name="Rectangle 4">
            <a:extLst>
              <a:ext uri="{FF2B5EF4-FFF2-40B4-BE49-F238E27FC236}">
                <a16:creationId xmlns:a16="http://schemas.microsoft.com/office/drawing/2014/main" id="{EFD8CE12-CF2D-490B-AB4F-A4F97ED94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2550" y="854075"/>
            <a:ext cx="7361238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4013"/>
              </a:lnSpc>
              <a:spcAft>
                <a:spcPts val="1263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COSA SUCCEDE AI PROCESSI CHE PRESENTANO DEI RISCHI?</a:t>
            </a:r>
          </a:p>
        </p:txBody>
      </p:sp>
      <p:sp>
        <p:nvSpPr>
          <p:cNvPr id="36870" name="Rectangle 5">
            <a:extLst>
              <a:ext uri="{FF2B5EF4-FFF2-40B4-BE49-F238E27FC236}">
                <a16:creationId xmlns:a16="http://schemas.microsoft.com/office/drawing/2014/main" id="{2A56F0C3-CBBF-4D9C-9C3A-3C4A83176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1300" y="2193925"/>
            <a:ext cx="414337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338"/>
              </a:lnSpc>
              <a:spcBef>
                <a:spcPts val="1263"/>
              </a:spcBef>
            </a:pPr>
            <a:r>
              <a:rPr lang="en-US" altLang="it-IT" sz="2800">
                <a:latin typeface="Arial" panose="020B0604020202020204" pitchFamily="34" charset="0"/>
              </a:rPr>
              <a:t>Oppure se si registra una eccessiva discrezionalità si dovrebbe trovare una misura che consenta di alternare i soggetti che per troppo tempo detengono un potere esclusivo in un certo ufficio e così via......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>
            <a:extLst>
              <a:ext uri="{FF2B5EF4-FFF2-40B4-BE49-F238E27FC236}">
                <a16:creationId xmlns:a16="http://schemas.microsoft.com/office/drawing/2014/main" id="{0209D13D-6A73-4FE9-B26A-CE266447A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2">
            <a:extLst>
              <a:ext uri="{FF2B5EF4-FFF2-40B4-BE49-F238E27FC236}">
                <a16:creationId xmlns:a16="http://schemas.microsoft.com/office/drawing/2014/main" id="{25841A3D-A72A-4958-96FF-CA4510D41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213" y="188913"/>
            <a:ext cx="9085262" cy="47307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9122205C-A3CA-45F2-80C9-73DD5669F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213" y="1898650"/>
            <a:ext cx="9085262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Aft>
                <a:spcPts val="2313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COSA INTENDI PER MISURE SPECIFICHE?</a:t>
            </a:r>
          </a:p>
          <a:p>
            <a:pPr algn="just" eaLnBrk="1" hangingPunct="1">
              <a:lnSpc>
                <a:spcPts val="3813"/>
              </a:lnSpc>
              <a:spcAft>
                <a:spcPts val="9450"/>
              </a:spcAft>
            </a:pPr>
            <a:r>
              <a:rPr lang="en-US" altLang="it-IT" sz="3100">
                <a:latin typeface="Arial" panose="020B0604020202020204" pitchFamily="34" charset="0"/>
              </a:rPr>
              <a:t>L’Autorità anticorruzione ha introdotto delle misure che definisce come generali perchè sono già state individuate e possono essere applicate subito dalle amministrazioni (come ad esempio la trasparenza, il codice di comportamento, la rotazione del personale ecc.).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checker/>
      </p:transition>
    </mc:Choice>
    <mc:Fallback>
      <p:transition spd="slow" advClick="0" advTm="10000">
        <p:checker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>
            <a:extLst>
              <a:ext uri="{FF2B5EF4-FFF2-40B4-BE49-F238E27FC236}">
                <a16:creationId xmlns:a16="http://schemas.microsoft.com/office/drawing/2014/main" id="{2FE97220-D46A-4B09-BF35-B4FC5EADF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Rectangle 2">
            <a:extLst>
              <a:ext uri="{FF2B5EF4-FFF2-40B4-BE49-F238E27FC236}">
                <a16:creationId xmlns:a16="http://schemas.microsoft.com/office/drawing/2014/main" id="{35502D19-DCC5-4049-9D51-850022C46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213" y="188913"/>
            <a:ext cx="9088437" cy="48260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11B04108-C444-49C8-AE8B-05625EB83F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213" y="2185988"/>
            <a:ext cx="9088437" cy="299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Aft>
                <a:spcPts val="2100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COSA INTENDI PER MISURE SPECIFICHE?</a:t>
            </a:r>
          </a:p>
          <a:p>
            <a:pPr algn="just" eaLnBrk="1" hangingPunct="1">
              <a:lnSpc>
                <a:spcPts val="3788"/>
              </a:lnSpc>
              <a:spcAft>
                <a:spcPts val="10713"/>
              </a:spcAft>
            </a:pPr>
            <a:r>
              <a:rPr lang="en-US" altLang="it-IT" sz="3100">
                <a:latin typeface="Arial" panose="020B0604020202020204" pitchFamily="34" charset="0"/>
              </a:rPr>
              <a:t>Invece ci sono delle misure che sono pensate appositamente per risolvere determinate criticità; per questo si chiamano specifiche perche sono fatte su “misura” per il fattore abilitante considerato.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0">
        <p:blinds dir="vert"/>
      </p:transition>
    </mc:Choice>
    <mc:Fallback>
      <p:transition spd="slow" advClick="0" advTm="10000">
        <p:blinds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>
            <a:extLst>
              <a:ext uri="{FF2B5EF4-FFF2-40B4-BE49-F238E27FC236}">
                <a16:creationId xmlns:a16="http://schemas.microsoft.com/office/drawing/2014/main" id="{B35A9964-1395-4FD7-99CC-36D3D749B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4551363"/>
            <a:ext cx="8878888" cy="215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2">
            <a:extLst>
              <a:ext uri="{FF2B5EF4-FFF2-40B4-BE49-F238E27FC236}">
                <a16:creationId xmlns:a16="http://schemas.microsoft.com/office/drawing/2014/main" id="{9B60222C-2318-4CD8-9218-54A3E55357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0" name="Rectangle 3">
            <a:extLst>
              <a:ext uri="{FF2B5EF4-FFF2-40B4-BE49-F238E27FC236}">
                <a16:creationId xmlns:a16="http://schemas.microsoft.com/office/drawing/2014/main" id="{2EECF4BC-B97B-46DC-BD1B-6F6A0D31E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188913"/>
            <a:ext cx="9278937" cy="4365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39941" name="Rectangle 4">
            <a:extLst>
              <a:ext uri="{FF2B5EF4-FFF2-40B4-BE49-F238E27FC236}">
                <a16:creationId xmlns:a16="http://schemas.microsoft.com/office/drawing/2014/main" id="{54FAA416-B579-4C64-95FA-9DBBE8302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798513"/>
            <a:ext cx="9085262" cy="337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4038"/>
              </a:lnSpc>
              <a:spcAft>
                <a:spcPts val="213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ANCHE QUESTE MISURE SPECIFICHE SONO INDIVIDUATE DAGLI UFFICI?</a:t>
            </a:r>
          </a:p>
          <a:p>
            <a:pPr algn="just" eaLnBrk="1" hangingPunct="1">
              <a:lnSpc>
                <a:spcPts val="3788"/>
              </a:lnSpc>
              <a:spcAft>
                <a:spcPts val="2100"/>
              </a:spcAft>
            </a:pPr>
            <a:r>
              <a:rPr lang="en-US" altLang="it-IT" sz="3100">
                <a:latin typeface="Arial" panose="020B0604020202020204" pitchFamily="34" charset="0"/>
              </a:rPr>
              <a:t>Si anche il trattamento è portato avanti dai gruppi di lavoro. Per evitare di avere delle misure specifiche, formali e astratte, chiediamo di fare un’analisi per capire se queste siano realizzabili con le risorse dell’ufficio……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>
            <a:extLst>
              <a:ext uri="{FF2B5EF4-FFF2-40B4-BE49-F238E27FC236}">
                <a16:creationId xmlns:a16="http://schemas.microsoft.com/office/drawing/2014/main" id="{BC882423-52C3-4570-B73D-031581866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5" y="2700338"/>
            <a:ext cx="3111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2">
            <a:extLst>
              <a:ext uri="{FF2B5EF4-FFF2-40B4-BE49-F238E27FC236}">
                <a16:creationId xmlns:a16="http://schemas.microsoft.com/office/drawing/2014/main" id="{606FDC9E-DF21-4A91-ADCF-1CBAA63EF5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Rectangle 3">
            <a:extLst>
              <a:ext uri="{FF2B5EF4-FFF2-40B4-BE49-F238E27FC236}">
                <a16:creationId xmlns:a16="http://schemas.microsoft.com/office/drawing/2014/main" id="{809F1CB6-833D-4F21-A066-BBEE41FED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8" y="188913"/>
            <a:ext cx="9183687" cy="5127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0965" name="Rectangle 4">
            <a:extLst>
              <a:ext uri="{FF2B5EF4-FFF2-40B4-BE49-F238E27FC236}">
                <a16:creationId xmlns:a16="http://schemas.microsoft.com/office/drawing/2014/main" id="{A85D4C6E-8CBF-46B2-903E-7E42F9394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4100" y="1265238"/>
            <a:ext cx="795655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4075"/>
              </a:lnSpc>
              <a:spcAft>
                <a:spcPts val="838"/>
              </a:spcAft>
            </a:pPr>
            <a:r>
              <a:rPr lang="en-US" altLang="it-IT" sz="3300" b="1">
                <a:solidFill>
                  <a:srgbClr val="005AAA"/>
                </a:solidFill>
                <a:latin typeface="Arial" panose="020B0604020202020204" pitchFamily="34" charset="0"/>
              </a:rPr>
              <a:t>ANCHE QUESTE MISURE SPECIFICHE SONO INDIVIDUATE DAGLI UFFICI?</a:t>
            </a:r>
          </a:p>
        </p:txBody>
      </p:sp>
      <p:sp>
        <p:nvSpPr>
          <p:cNvPr id="40966" name="Rectangle 5">
            <a:extLst>
              <a:ext uri="{FF2B5EF4-FFF2-40B4-BE49-F238E27FC236}">
                <a16:creationId xmlns:a16="http://schemas.microsoft.com/office/drawing/2014/main" id="{D737C281-2B98-4563-994A-75F3A981A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1325" y="2535238"/>
            <a:ext cx="4949825" cy="368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338"/>
              </a:lnSpc>
              <a:spcBef>
                <a:spcPts val="838"/>
              </a:spcBef>
            </a:pPr>
            <a:r>
              <a:rPr lang="en-US" altLang="it-IT" sz="2800">
                <a:latin typeface="Arial" panose="020B0604020202020204" pitchFamily="34" charset="0"/>
              </a:rPr>
              <a:t>…..e di progettarle, cioè di programmare gradualmente la costruzione delle singole fasi, indicando i responsabili e i tempi di conclusione. Così diventano dei veri e propri </a:t>
            </a:r>
            <a:r>
              <a:rPr lang="en-US" altLang="it-IT" sz="2800" b="1" i="1">
                <a:latin typeface="Arial" panose="020B0604020202020204" pitchFamily="34" charset="0"/>
              </a:rPr>
              <a:t>obiettivi di performance</a:t>
            </a:r>
            <a:r>
              <a:rPr lang="en-US" altLang="it-IT" sz="2800" i="1">
                <a:latin typeface="Arial" panose="020B0604020202020204" pitchFamily="34" charset="0"/>
              </a:rPr>
              <a:t> </a:t>
            </a:r>
            <a:r>
              <a:rPr lang="en-US" altLang="it-IT" sz="2800">
                <a:latin typeface="Arial" panose="020B0604020202020204" pitchFamily="34" charset="0"/>
              </a:rPr>
              <a:t>e possiamo monitorarli più facilmente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>
            <a:extLst>
              <a:ext uri="{FF2B5EF4-FFF2-40B4-BE49-F238E27FC236}">
                <a16:creationId xmlns:a16="http://schemas.microsoft.com/office/drawing/2014/main" id="{B989BE10-DC43-4999-84C8-01EAA962E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>
            <a:extLst>
              <a:ext uri="{FF2B5EF4-FFF2-40B4-BE49-F238E27FC236}">
                <a16:creationId xmlns:a16="http://schemas.microsoft.com/office/drawing/2014/main" id="{D6249BEC-123A-4C93-B438-3F93A602FC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688" y="188913"/>
            <a:ext cx="9161462" cy="5016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60F46DD-CE13-45B1-8B92-7416B3335ACC}"/>
              </a:ext>
            </a:extLst>
          </p:cNvPr>
          <p:cNvSpPr/>
          <p:nvPr/>
        </p:nvSpPr>
        <p:spPr>
          <a:xfrm>
            <a:off x="420688" y="2109788"/>
            <a:ext cx="9161462" cy="2297112"/>
          </a:xfrm>
          <a:prstGeom prst="rect">
            <a:avLst/>
          </a:prstGeom>
        </p:spPr>
        <p:txBody>
          <a:bodyPr lIns="0" tIns="0" rIns="0" bIns="0"/>
          <a:lstStyle/>
          <a:p>
            <a:pPr eaLnBrk="1" fontAlgn="auto" hangingPunct="1">
              <a:lnSpc>
                <a:spcPts val="5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MA COME FACCIO A VERIFICARE SE QUELLO CHE MI DICI E’ VERO?</a:t>
            </a:r>
          </a:p>
          <a:p>
            <a:pPr algn="just" eaLnBrk="1" fontAlgn="auto" hangingPunct="1">
              <a:lnSpc>
                <a:spcPts val="3816"/>
              </a:lnSpc>
              <a:spcBef>
                <a:spcPts val="0"/>
              </a:spcBef>
              <a:spcAft>
                <a:spcPts val="9660"/>
              </a:spcAft>
              <a:defRPr/>
            </a:pPr>
            <a:r>
              <a:rPr lang="en-US" sz="3100" dirty="0" err="1">
                <a:latin typeface="Arial"/>
              </a:rPr>
              <a:t>Perchè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Piano è </a:t>
            </a:r>
            <a:r>
              <a:rPr lang="en-US" sz="3100" dirty="0" err="1">
                <a:latin typeface="Arial"/>
              </a:rPr>
              <a:t>pubblicato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sul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sito</a:t>
            </a:r>
            <a:r>
              <a:rPr lang="en-US" sz="3100" dirty="0">
                <a:latin typeface="Arial"/>
              </a:rPr>
              <a:t>....</a:t>
            </a:r>
            <a:r>
              <a:rPr lang="en-US" sz="3100" dirty="0" err="1">
                <a:latin typeface="Arial"/>
              </a:rPr>
              <a:t>Tutto</a:t>
            </a:r>
            <a:r>
              <a:rPr lang="en-US" sz="3100" dirty="0">
                <a:latin typeface="Arial"/>
              </a:rPr>
              <a:t> è </a:t>
            </a:r>
            <a:r>
              <a:rPr lang="en-US" sz="3100" dirty="0" err="1">
                <a:latin typeface="Arial"/>
              </a:rPr>
              <a:t>trasparente</a:t>
            </a:r>
            <a:r>
              <a:rPr lang="en-US" sz="3100" dirty="0">
                <a:latin typeface="Arial"/>
              </a:rPr>
              <a:t>....</a:t>
            </a:r>
          </a:p>
        </p:txBody>
      </p:sp>
      <p:sp>
        <p:nvSpPr>
          <p:cNvPr id="41989" name="CasellaDiTesto 1">
            <a:extLst>
              <a:ext uri="{FF2B5EF4-FFF2-40B4-BE49-F238E27FC236}">
                <a16:creationId xmlns:a16="http://schemas.microsoft.com/office/drawing/2014/main" id="{3DA3205A-D86B-4C76-A46C-CBEBABA9BD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688" y="4689475"/>
            <a:ext cx="8782050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n-US" altLang="it-IT" sz="3600">
                <a:latin typeface="Arial" panose="020B0604020202020204" pitchFamily="34" charset="0"/>
              </a:rPr>
              <a:t>A proposito non abbiamo ancora parlato della trasparenza altra parte fondamentale del nostro Piano</a:t>
            </a:r>
          </a:p>
          <a:p>
            <a:endParaRPr lang="it-IT" alt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random/>
      </p:transition>
    </mc:Choice>
    <mc:Fallback>
      <p:transition spd="slow" advClick="0" advTm="10000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>
            <a:extLst>
              <a:ext uri="{FF2B5EF4-FFF2-40B4-BE49-F238E27FC236}">
                <a16:creationId xmlns:a16="http://schemas.microsoft.com/office/drawing/2014/main" id="{28F5FE92-3376-4B0D-8A88-330B428B4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3267075"/>
            <a:ext cx="9223375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2">
            <a:extLst>
              <a:ext uri="{FF2B5EF4-FFF2-40B4-BE49-F238E27FC236}">
                <a16:creationId xmlns:a16="http://schemas.microsoft.com/office/drawing/2014/main" id="{B66380DC-19BF-4AD7-8DAA-61A066D92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Rectangle 3">
            <a:extLst>
              <a:ext uri="{FF2B5EF4-FFF2-40B4-BE49-F238E27FC236}">
                <a16:creationId xmlns:a16="http://schemas.microsoft.com/office/drawing/2014/main" id="{8FBDF42E-760E-4C8B-BFC1-B6492E97AA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13" y="188913"/>
            <a:ext cx="9329737" cy="382587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CA7750-7AAD-4327-B0BD-F9A628BE67C9}"/>
              </a:ext>
            </a:extLst>
          </p:cNvPr>
          <p:cNvSpPr/>
          <p:nvPr/>
        </p:nvSpPr>
        <p:spPr>
          <a:xfrm>
            <a:off x="423863" y="661988"/>
            <a:ext cx="9158287" cy="251460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5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MA COME FACCIO A VERIFICARE SE QUELLO CHE MI DICI E’ VERO?</a:t>
            </a:r>
          </a:p>
          <a:p>
            <a:pPr algn="just" eaLnBrk="1" fontAlgn="auto" hangingPunct="1">
              <a:lnSpc>
                <a:spcPts val="33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Arial"/>
              </a:rPr>
              <a:t>Il </a:t>
            </a:r>
            <a:r>
              <a:rPr lang="en-US" sz="2800" dirty="0" err="1">
                <a:latin typeface="Arial"/>
              </a:rPr>
              <a:t>legislatore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considera</a:t>
            </a:r>
            <a:r>
              <a:rPr lang="en-US" sz="2800" dirty="0">
                <a:latin typeface="Arial"/>
              </a:rPr>
              <a:t> la </a:t>
            </a:r>
            <a:r>
              <a:rPr lang="en-US" sz="3100" dirty="0" err="1">
                <a:latin typeface="Arial"/>
              </a:rPr>
              <a:t>trasparenza</a:t>
            </a:r>
            <a:r>
              <a:rPr lang="en-US" sz="3100" dirty="0">
                <a:latin typeface="Arial"/>
              </a:rPr>
              <a:t> </a:t>
            </a:r>
            <a:r>
              <a:rPr lang="en-US" sz="2800" dirty="0">
                <a:latin typeface="Arial"/>
              </a:rPr>
              <a:t>una </a:t>
            </a:r>
            <a:r>
              <a:rPr lang="en-US" sz="3100" dirty="0" err="1">
                <a:latin typeface="Arial"/>
              </a:rPr>
              <a:t>misura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prevenzione</a:t>
            </a:r>
            <a:r>
              <a:rPr lang="en-US" sz="31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generale</a:t>
            </a:r>
            <a:r>
              <a:rPr lang="en-US" sz="2800" dirty="0">
                <a:latin typeface="Arial"/>
              </a:rPr>
              <a:t> di </a:t>
            </a:r>
            <a:r>
              <a:rPr lang="en-US" sz="2800" dirty="0" err="1">
                <a:latin typeface="Arial"/>
              </a:rPr>
              <a:t>fondamentale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importanza</a:t>
            </a:r>
            <a:r>
              <a:rPr lang="en-US" sz="2800" dirty="0">
                <a:latin typeface="Arial"/>
              </a:rPr>
              <a:t> per la </a:t>
            </a:r>
            <a:r>
              <a:rPr lang="en-US" sz="2800" dirty="0" err="1">
                <a:latin typeface="Arial"/>
              </a:rPr>
              <a:t>prevenzione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della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corruzione</a:t>
            </a:r>
            <a:r>
              <a:rPr lang="en-US" sz="28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>
            <a:extLst>
              <a:ext uri="{FF2B5EF4-FFF2-40B4-BE49-F238E27FC236}">
                <a16:creationId xmlns:a16="http://schemas.microsoft.com/office/drawing/2014/main" id="{3E8B78BA-9E86-4773-8D6B-39695A660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2">
            <a:extLst>
              <a:ext uri="{FF2B5EF4-FFF2-40B4-BE49-F238E27FC236}">
                <a16:creationId xmlns:a16="http://schemas.microsoft.com/office/drawing/2014/main" id="{13D509BA-945E-42CD-916B-6E80E9319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675" y="188913"/>
            <a:ext cx="9153525" cy="4365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2FDCA1-742A-435F-915C-A14D795B43CA}"/>
              </a:ext>
            </a:extLst>
          </p:cNvPr>
          <p:cNvSpPr/>
          <p:nvPr/>
        </p:nvSpPr>
        <p:spPr>
          <a:xfrm>
            <a:off x="798513" y="1246188"/>
            <a:ext cx="8388350" cy="4992687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5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COSA SI INTENDE PER TRASPARENZA?</a:t>
            </a:r>
          </a:p>
          <a:p>
            <a:pPr algn="just" eaLnBrk="1" fontAlgn="auto" hangingPunct="1">
              <a:lnSpc>
                <a:spcPts val="3672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100" dirty="0">
                <a:latin typeface="Arial"/>
              </a:rPr>
              <a:t>La </a:t>
            </a:r>
            <a:r>
              <a:rPr lang="en-US" sz="3100" dirty="0" err="1">
                <a:latin typeface="Arial"/>
              </a:rPr>
              <a:t>trasparenza</a:t>
            </a:r>
            <a:r>
              <a:rPr lang="en-US" sz="3100" dirty="0">
                <a:latin typeface="Arial"/>
              </a:rPr>
              <a:t> è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diritto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tutti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poter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vedere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accedere</a:t>
            </a:r>
            <a:r>
              <a:rPr lang="en-US" sz="3100" dirty="0">
                <a:latin typeface="Arial"/>
              </a:rPr>
              <a:t> ai </a:t>
            </a:r>
            <a:r>
              <a:rPr lang="en-US" sz="3100" dirty="0" err="1">
                <a:latin typeface="Arial"/>
              </a:rPr>
              <a:t>dati</a:t>
            </a:r>
            <a:r>
              <a:rPr lang="en-US" sz="3100" dirty="0">
                <a:latin typeface="Arial"/>
              </a:rPr>
              <a:t> e ai </a:t>
            </a:r>
            <a:r>
              <a:rPr lang="en-US" sz="3100" dirty="0" err="1">
                <a:latin typeface="Arial"/>
              </a:rPr>
              <a:t>documenti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prodotti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dalle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amministrazioni</a:t>
            </a:r>
            <a:r>
              <a:rPr lang="en-US" sz="3100" dirty="0">
                <a:latin typeface="Arial"/>
              </a:rPr>
              <a:t>, </a:t>
            </a:r>
            <a:r>
              <a:rPr lang="en-US" sz="3100" dirty="0" err="1">
                <a:latin typeface="Arial"/>
              </a:rPr>
              <a:t>allo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scopo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favorire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controllo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cittadini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sulle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attività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sull’utilizzo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delle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risorse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pubbliche</a:t>
            </a:r>
            <a:r>
              <a:rPr lang="en-US" sz="3100" dirty="0">
                <a:latin typeface="Arial"/>
              </a:rPr>
              <a:t>. </a:t>
            </a:r>
            <a:r>
              <a:rPr lang="en-US" sz="3100" dirty="0" err="1">
                <a:latin typeface="Arial"/>
              </a:rPr>
              <a:t>Qualunque</a:t>
            </a:r>
            <a:r>
              <a:rPr lang="en-US" sz="3100" dirty="0">
                <a:latin typeface="Arial"/>
              </a:rPr>
              <a:t> persona </a:t>
            </a:r>
            <a:r>
              <a:rPr lang="en-US" sz="3100" dirty="0" err="1">
                <a:latin typeface="Arial"/>
              </a:rPr>
              <a:t>può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richiederli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tramite</a:t>
            </a:r>
            <a:r>
              <a:rPr lang="en-US" sz="3100" dirty="0">
                <a:latin typeface="Arial"/>
              </a:rPr>
              <a:t> una </a:t>
            </a:r>
            <a:r>
              <a:rPr lang="en-US" sz="3100" dirty="0" err="1">
                <a:latin typeface="Arial"/>
              </a:rPr>
              <a:t>richiesta</a:t>
            </a:r>
            <a:r>
              <a:rPr lang="en-US" sz="3100" dirty="0">
                <a:latin typeface="Arial"/>
              </a:rPr>
              <a:t> (di “accesso </a:t>
            </a:r>
            <a:r>
              <a:rPr lang="en-US" sz="3100" dirty="0" err="1">
                <a:latin typeface="Arial"/>
              </a:rPr>
              <a:t>civico</a:t>
            </a:r>
            <a:r>
              <a:rPr lang="en-US" sz="3100" dirty="0">
                <a:latin typeface="Arial"/>
              </a:rPr>
              <a:t> «</a:t>
            </a:r>
            <a:r>
              <a:rPr lang="en-US" sz="3100" dirty="0" err="1">
                <a:latin typeface="Arial"/>
              </a:rPr>
              <a:t>generalizzato</a:t>
            </a:r>
            <a:r>
              <a:rPr lang="en-US" sz="3100" dirty="0">
                <a:latin typeface="Arial"/>
              </a:rPr>
              <a:t>» o «semplice»).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>
            <a:extLst>
              <a:ext uri="{FF2B5EF4-FFF2-40B4-BE49-F238E27FC236}">
                <a16:creationId xmlns:a16="http://schemas.microsoft.com/office/drawing/2014/main" id="{4E868828-8D48-4094-B7BB-F0FBCD08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5738"/>
            <a:ext cx="10074275" cy="356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Rectangle 2">
            <a:extLst>
              <a:ext uri="{FF2B5EF4-FFF2-40B4-BE49-F238E27FC236}">
                <a16:creationId xmlns:a16="http://schemas.microsoft.com/office/drawing/2014/main" id="{6545956F-3854-452C-AF15-FF346B9DE5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8" y="188913"/>
            <a:ext cx="9229725" cy="4000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5E126DA-E6E0-4575-9332-5335108E448D}"/>
              </a:ext>
            </a:extLst>
          </p:cNvPr>
          <p:cNvSpPr/>
          <p:nvPr/>
        </p:nvSpPr>
        <p:spPr>
          <a:xfrm>
            <a:off x="496888" y="831850"/>
            <a:ext cx="9083675" cy="442913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spc="-50">
                <a:solidFill>
                  <a:srgbClr val="005AAA"/>
                </a:solidFill>
                <a:latin typeface="Arial"/>
              </a:rPr>
              <a:t>E’ SIMILE ALL’ACCESSO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540302-3C36-4863-9162-F9AC66DC78A6}"/>
              </a:ext>
            </a:extLst>
          </p:cNvPr>
          <p:cNvSpPr/>
          <p:nvPr/>
        </p:nvSpPr>
        <p:spPr>
          <a:xfrm>
            <a:off x="496888" y="1517650"/>
            <a:ext cx="9083675" cy="1993900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189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AGLI ATTI....</a:t>
            </a:r>
          </a:p>
          <a:p>
            <a:pPr algn="just" eaLnBrk="1" fontAlgn="auto" hangingPunct="1">
              <a:lnSpc>
                <a:spcPts val="3312"/>
              </a:lnSpc>
              <a:spcBef>
                <a:spcPts val="0"/>
              </a:spcBef>
              <a:spcAft>
                <a:spcPts val="2940"/>
              </a:spcAft>
              <a:defRPr/>
            </a:pPr>
            <a:r>
              <a:rPr lang="en-US" sz="2800" dirty="0">
                <a:latin typeface="Arial"/>
              </a:rPr>
              <a:t>Si ma una </a:t>
            </a:r>
            <a:r>
              <a:rPr lang="en-US" sz="2800" dirty="0" err="1">
                <a:latin typeface="Arial"/>
              </a:rPr>
              <a:t>richiesta</a:t>
            </a:r>
            <a:r>
              <a:rPr lang="en-US" sz="2800" dirty="0">
                <a:latin typeface="Arial"/>
              </a:rPr>
              <a:t> di accesso </a:t>
            </a:r>
            <a:r>
              <a:rPr lang="en-US" sz="2800" dirty="0" err="1">
                <a:latin typeface="Arial"/>
              </a:rPr>
              <a:t>agli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atti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deve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essere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motivata</a:t>
            </a:r>
            <a:r>
              <a:rPr lang="en-US" sz="2800" dirty="0">
                <a:latin typeface="Arial"/>
              </a:rPr>
              <a:t>; con </a:t>
            </a:r>
            <a:r>
              <a:rPr lang="en-US" sz="2800" dirty="0" err="1">
                <a:latin typeface="Arial"/>
              </a:rPr>
              <a:t>I’accesso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civico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sia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generalizzato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sia</a:t>
            </a:r>
            <a:r>
              <a:rPr lang="en-US" sz="2800" dirty="0">
                <a:latin typeface="Arial"/>
              </a:rPr>
              <a:t> semplice non è </a:t>
            </a:r>
            <a:r>
              <a:rPr lang="en-US" sz="2800" dirty="0" err="1">
                <a:latin typeface="Arial"/>
              </a:rPr>
              <a:t>necessario</a:t>
            </a:r>
            <a:r>
              <a:rPr lang="en-US" sz="2800" dirty="0">
                <a:latin typeface="Arial"/>
              </a:rPr>
              <a:t>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0" advClick="0" advTm="10000">
        <p:cut/>
      </p:transition>
    </mc:Choice>
    <mc:Fallback>
      <p:transition advClick="0" advTm="10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>
            <a:extLst>
              <a:ext uri="{FF2B5EF4-FFF2-40B4-BE49-F238E27FC236}">
                <a16:creationId xmlns:a16="http://schemas.microsoft.com/office/drawing/2014/main" id="{33CE3D35-C996-45C3-92E2-AC7D3B94E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2">
            <a:extLst>
              <a:ext uri="{FF2B5EF4-FFF2-40B4-BE49-F238E27FC236}">
                <a16:creationId xmlns:a16="http://schemas.microsoft.com/office/drawing/2014/main" id="{F89175B1-3286-4AB0-9A87-B569AC7094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188913"/>
            <a:ext cx="9286875" cy="4365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2F2585-215B-4347-A654-3EF58EE5343C}"/>
              </a:ext>
            </a:extLst>
          </p:cNvPr>
          <p:cNvSpPr/>
          <p:nvPr/>
        </p:nvSpPr>
        <p:spPr>
          <a:xfrm>
            <a:off x="1746250" y="831850"/>
            <a:ext cx="6596063" cy="1116013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126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E’ SIMILE ALL’ACCESSO</a:t>
            </a:r>
          </a:p>
          <a:p>
            <a:pPr algn="ctr" eaLnBrk="1" fontAlgn="auto" hangingPunct="1">
              <a:spcBef>
                <a:spcPts val="0"/>
              </a:spcBef>
              <a:spcAft>
                <a:spcPts val="273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AGLI ATTI....</a:t>
            </a:r>
          </a:p>
        </p:txBody>
      </p:sp>
      <p:sp>
        <p:nvSpPr>
          <p:cNvPr id="46085" name="Rectangle 4">
            <a:extLst>
              <a:ext uri="{FF2B5EF4-FFF2-40B4-BE49-F238E27FC236}">
                <a16:creationId xmlns:a16="http://schemas.microsoft.com/office/drawing/2014/main" id="{7A563A4B-C1CD-4FCC-A492-CDB0D8DAB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363" y="2435225"/>
            <a:ext cx="9110662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ts val="2725"/>
              </a:spcBef>
              <a:spcAft>
                <a:spcPts val="1675"/>
              </a:spcAft>
            </a:pPr>
            <a:r>
              <a:rPr lang="en-US" altLang="it-IT" sz="2800">
                <a:latin typeface="Arial" panose="020B0604020202020204" pitchFamily="34" charset="0"/>
              </a:rPr>
              <a:t>Sul sito del Policlinico alla pagina</a:t>
            </a:r>
          </a:p>
          <a:p>
            <a:pPr algn="just" eaLnBrk="1" hangingPunct="1">
              <a:spcAft>
                <a:spcPts val="625"/>
              </a:spcAft>
            </a:pPr>
            <a:r>
              <a:rPr lang="en-US" altLang="it-IT" sz="2800" u="sng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https://www.ospedalesanmartino.it/amministrazione-</a:t>
            </a:r>
          </a:p>
          <a:p>
            <a:pPr algn="just" eaLnBrk="1" hangingPunct="1">
              <a:spcAft>
                <a:spcPts val="1675"/>
              </a:spcAft>
            </a:pPr>
            <a:r>
              <a:rPr lang="en-US" altLang="it-IT" sz="2800" u="sng">
                <a:solidFill>
                  <a:srgbClr val="0000FF"/>
                </a:solidFill>
                <a:latin typeface="Arial" panose="020B0604020202020204" pitchFamily="34" charset="0"/>
                <a:hlinkClick r:id="rId3"/>
              </a:rPr>
              <a:t>trasparente/altri-contenuti/accesso-civico.html</a:t>
            </a:r>
          </a:p>
          <a:p>
            <a:pPr algn="just" eaLnBrk="1" hangingPunct="1">
              <a:lnSpc>
                <a:spcPts val="3338"/>
              </a:lnSpc>
              <a:spcAft>
                <a:spcPts val="8188"/>
              </a:spcAft>
            </a:pPr>
            <a:r>
              <a:rPr lang="en-US" altLang="it-IT" sz="2800">
                <a:latin typeface="Arial" panose="020B0604020202020204" pitchFamily="34" charset="0"/>
              </a:rPr>
              <a:t>è possibile trovare la documentazione necessaria per esercitare il diritto di accesso, i tempi di risposta e i casi in cui I’accesso è limitato o non consentito: infatti la trasparenza non deve violare il diritto alla riservatezza.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>
            <a:extLst>
              <a:ext uri="{FF2B5EF4-FFF2-40B4-BE49-F238E27FC236}">
                <a16:creationId xmlns:a16="http://schemas.microsoft.com/office/drawing/2014/main" id="{5EC5917F-B5FA-4460-BB0D-879EE7395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Rectangle 2">
            <a:extLst>
              <a:ext uri="{FF2B5EF4-FFF2-40B4-BE49-F238E27FC236}">
                <a16:creationId xmlns:a16="http://schemas.microsoft.com/office/drawing/2014/main" id="{93377AB2-2782-472A-8B0E-825ADD33BB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3" y="188913"/>
            <a:ext cx="9104312" cy="48260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A472F5-B147-44A5-A4CE-3184E129E411}"/>
              </a:ext>
            </a:extLst>
          </p:cNvPr>
          <p:cNvSpPr/>
          <p:nvPr/>
        </p:nvSpPr>
        <p:spPr>
          <a:xfrm>
            <a:off x="493713" y="1054100"/>
            <a:ext cx="9104312" cy="4916488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lnSpc>
                <a:spcPts val="5232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MA CHE DIFFERENZA C’E’ TRA IL DIRITTO DI ACCESSO SEMPLICE E QUELLO GENERALIZZATO?</a:t>
            </a:r>
          </a:p>
          <a:p>
            <a:pPr algn="just" eaLnBrk="1" fontAlgn="auto" hangingPunct="1">
              <a:lnSpc>
                <a:spcPts val="3336"/>
              </a:lnSpc>
              <a:spcBef>
                <a:spcPts val="0"/>
              </a:spcBef>
              <a:spcAft>
                <a:spcPts val="6300"/>
              </a:spcAft>
              <a:defRPr/>
            </a:pPr>
            <a:r>
              <a:rPr lang="en-US" sz="2800" dirty="0" err="1">
                <a:latin typeface="Arial"/>
              </a:rPr>
              <a:t>Quello</a:t>
            </a:r>
            <a:r>
              <a:rPr lang="en-US" sz="2800" dirty="0">
                <a:latin typeface="Arial"/>
              </a:rPr>
              <a:t> </a:t>
            </a:r>
            <a:r>
              <a:rPr lang="en-US" sz="3100" dirty="0">
                <a:latin typeface="Arial"/>
              </a:rPr>
              <a:t>semplice </a:t>
            </a:r>
            <a:r>
              <a:rPr lang="en-US" sz="2800" dirty="0" err="1">
                <a:latin typeface="Arial"/>
              </a:rPr>
              <a:t>riguarda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dati</a:t>
            </a:r>
            <a:r>
              <a:rPr lang="en-US" sz="2800" dirty="0">
                <a:latin typeface="Arial"/>
              </a:rPr>
              <a:t> e </a:t>
            </a:r>
            <a:r>
              <a:rPr lang="en-US" sz="2800" dirty="0" err="1">
                <a:latin typeface="Arial"/>
              </a:rPr>
              <a:t>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documenti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che</a:t>
            </a:r>
            <a:r>
              <a:rPr lang="en-US" sz="2800" dirty="0">
                <a:latin typeface="Arial"/>
              </a:rPr>
              <a:t> per </a:t>
            </a:r>
            <a:r>
              <a:rPr lang="en-US" sz="3100" dirty="0" err="1">
                <a:latin typeface="Arial"/>
              </a:rPr>
              <a:t>legge</a:t>
            </a:r>
            <a:r>
              <a:rPr lang="en-US" sz="31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devono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essere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pubblicati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sul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sito</a:t>
            </a:r>
            <a:r>
              <a:rPr lang="en-US" sz="2800" dirty="0">
                <a:latin typeface="Arial"/>
              </a:rPr>
              <a:t> internet in una </a:t>
            </a:r>
            <a:r>
              <a:rPr lang="en-US" sz="2800" dirty="0" err="1">
                <a:latin typeface="Arial"/>
              </a:rPr>
              <a:t>apposita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parte</a:t>
            </a:r>
            <a:r>
              <a:rPr lang="en-US" sz="2800" dirty="0">
                <a:latin typeface="Arial"/>
              </a:rPr>
              <a:t> del </a:t>
            </a:r>
            <a:r>
              <a:rPr lang="en-US" sz="2800" dirty="0" err="1">
                <a:latin typeface="Arial"/>
              </a:rPr>
              <a:t>sito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chiamata</a:t>
            </a:r>
            <a:r>
              <a:rPr lang="en-US" sz="2800" dirty="0">
                <a:latin typeface="Arial"/>
              </a:rPr>
              <a:t> </a:t>
            </a:r>
            <a:r>
              <a:rPr lang="en-US" sz="3100" b="1" dirty="0">
                <a:latin typeface="Arial"/>
              </a:rPr>
              <a:t>“</a:t>
            </a:r>
            <a:r>
              <a:rPr lang="en-US" sz="3100" b="1" dirty="0" err="1">
                <a:latin typeface="Arial"/>
              </a:rPr>
              <a:t>Amministrazione</a:t>
            </a:r>
            <a:r>
              <a:rPr lang="en-US" sz="3100" b="1" dirty="0">
                <a:latin typeface="Arial"/>
              </a:rPr>
              <a:t> </a:t>
            </a:r>
            <a:r>
              <a:rPr lang="en-US" sz="3100" b="1" dirty="0" err="1">
                <a:latin typeface="Arial"/>
              </a:rPr>
              <a:t>Trasparente</a:t>
            </a:r>
            <a:r>
              <a:rPr lang="en-US" sz="3100" b="1" dirty="0">
                <a:latin typeface="Arial"/>
              </a:rPr>
              <a:t>”</a:t>
            </a:r>
            <a:r>
              <a:rPr lang="en-US" sz="2800" dirty="0">
                <a:latin typeface="Arial"/>
              </a:rPr>
              <a:t>; </a:t>
            </a:r>
            <a:r>
              <a:rPr lang="en-US" sz="2800" dirty="0" err="1">
                <a:latin typeface="Arial"/>
              </a:rPr>
              <a:t>mentre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quello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generalizzato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riguarda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tutti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gli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altri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dati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che</a:t>
            </a:r>
            <a:r>
              <a:rPr lang="en-US" sz="2800" dirty="0">
                <a:latin typeface="Arial"/>
              </a:rPr>
              <a:t> non </a:t>
            </a:r>
            <a:r>
              <a:rPr lang="en-US" sz="2800" dirty="0" err="1">
                <a:latin typeface="Arial"/>
              </a:rPr>
              <a:t>sono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pubblicati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sul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sito</a:t>
            </a:r>
            <a:r>
              <a:rPr lang="en-US" sz="2800" dirty="0">
                <a:latin typeface="Arial"/>
              </a:rPr>
              <a:t> ma </a:t>
            </a:r>
            <a:r>
              <a:rPr lang="en-US" sz="2800" dirty="0" err="1">
                <a:latin typeface="Arial"/>
              </a:rPr>
              <a:t>che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il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cittadino</a:t>
            </a:r>
            <a:r>
              <a:rPr lang="en-US" sz="2800" dirty="0">
                <a:latin typeface="Arial"/>
              </a:rPr>
              <a:t> ha </a:t>
            </a:r>
            <a:r>
              <a:rPr lang="en-US" sz="2800" dirty="0" err="1">
                <a:latin typeface="Arial"/>
              </a:rPr>
              <a:t>comunque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il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diritto</a:t>
            </a:r>
            <a:r>
              <a:rPr lang="en-US" sz="2800" dirty="0">
                <a:latin typeface="Arial"/>
              </a:rPr>
              <a:t> di </a:t>
            </a:r>
            <a:r>
              <a:rPr lang="en-US" sz="2800" dirty="0" err="1">
                <a:latin typeface="Arial"/>
              </a:rPr>
              <a:t>vedere</a:t>
            </a:r>
            <a:r>
              <a:rPr lang="en-US" sz="2800" dirty="0">
                <a:latin typeface="Arial"/>
              </a:rPr>
              <a:t> e </a:t>
            </a:r>
            <a:r>
              <a:rPr lang="en-US" sz="2800" dirty="0" err="1">
                <a:latin typeface="Arial"/>
              </a:rPr>
              <a:t>quindi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può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richiedere</a:t>
            </a:r>
            <a:r>
              <a:rPr lang="en-US" sz="2800" dirty="0">
                <a:latin typeface="Arial"/>
              </a:rPr>
              <a:t> e </a:t>
            </a:r>
            <a:r>
              <a:rPr lang="en-US" sz="2800" dirty="0" err="1">
                <a:latin typeface="Arial"/>
              </a:rPr>
              <a:t>ottenere</a:t>
            </a:r>
            <a:r>
              <a:rPr lang="en-US" sz="28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>
            <a:extLst>
              <a:ext uri="{FF2B5EF4-FFF2-40B4-BE49-F238E27FC236}">
                <a16:creationId xmlns:a16="http://schemas.microsoft.com/office/drawing/2014/main" id="{3A9ED444-3F83-4E2E-B296-1F8BD9A32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2">
            <a:extLst>
              <a:ext uri="{FF2B5EF4-FFF2-40B4-BE49-F238E27FC236}">
                <a16:creationId xmlns:a16="http://schemas.microsoft.com/office/drawing/2014/main" id="{BC92143F-8CED-442D-A8DB-1B2ADCA153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88" y="188913"/>
            <a:ext cx="9101137" cy="5016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371351-377B-4A98-980A-288525F33A15}"/>
              </a:ext>
            </a:extLst>
          </p:cNvPr>
          <p:cNvSpPr/>
          <p:nvPr/>
        </p:nvSpPr>
        <p:spPr>
          <a:xfrm>
            <a:off x="484188" y="1112838"/>
            <a:ext cx="9101137" cy="5199062"/>
          </a:xfrm>
          <a:prstGeom prst="rect">
            <a:avLst/>
          </a:prstGeom>
        </p:spPr>
        <p:txBody>
          <a:bodyPr lIns="0" tIns="0" rIns="0" bIns="0"/>
          <a:lstStyle/>
          <a:p>
            <a:pPr marL="798068" eaLnBrk="1" fontAlgn="auto" hangingPunct="1">
              <a:lnSpc>
                <a:spcPts val="528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COME FAI A CONTROLLARE TUTTI QUESTI OBBLIGHI DI</a:t>
            </a:r>
          </a:p>
          <a:p>
            <a:pPr algn="ctr" eaLnBrk="1" fontAlgn="auto" hangingPunct="1">
              <a:spcBef>
                <a:spcPts val="0"/>
              </a:spcBef>
              <a:spcAft>
                <a:spcPts val="189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TRASPARENZA?</a:t>
            </a:r>
          </a:p>
          <a:p>
            <a:pPr algn="just" eaLnBrk="1" fontAlgn="auto" hangingPunct="1">
              <a:lnSpc>
                <a:spcPts val="3336"/>
              </a:lnSpc>
              <a:spcBef>
                <a:spcPts val="0"/>
              </a:spcBef>
              <a:spcAft>
                <a:spcPts val="840"/>
              </a:spcAft>
              <a:defRPr/>
            </a:pPr>
            <a:r>
              <a:rPr lang="en-US" sz="2800" dirty="0">
                <a:latin typeface="Arial"/>
              </a:rPr>
              <a:t>Come </a:t>
            </a:r>
            <a:r>
              <a:rPr lang="en-US" sz="2800" dirty="0" err="1">
                <a:latin typeface="Arial"/>
              </a:rPr>
              <a:t>richiede</a:t>
            </a:r>
            <a:r>
              <a:rPr lang="en-US" sz="2800" dirty="0">
                <a:latin typeface="Arial"/>
              </a:rPr>
              <a:t> la </a:t>
            </a:r>
            <a:r>
              <a:rPr lang="en-US" sz="2800" dirty="0" err="1">
                <a:latin typeface="Arial"/>
              </a:rPr>
              <a:t>legge</a:t>
            </a:r>
            <a:r>
              <a:rPr lang="en-US" sz="2800" dirty="0">
                <a:latin typeface="Arial"/>
              </a:rPr>
              <a:t>, </a:t>
            </a:r>
            <a:r>
              <a:rPr lang="en-US" sz="2800" dirty="0" err="1">
                <a:latin typeface="Arial"/>
              </a:rPr>
              <a:t>nel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nostro</a:t>
            </a:r>
            <a:r>
              <a:rPr lang="en-US" sz="2800" dirty="0">
                <a:latin typeface="Arial"/>
              </a:rPr>
              <a:t> Piano </a:t>
            </a:r>
            <a:r>
              <a:rPr lang="en-US" sz="2800" dirty="0" err="1">
                <a:latin typeface="Arial"/>
              </a:rPr>
              <a:t>abbiamo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creato</a:t>
            </a:r>
            <a:r>
              <a:rPr lang="en-US" sz="2800" dirty="0">
                <a:latin typeface="Arial"/>
              </a:rPr>
              <a:t> una </a:t>
            </a:r>
            <a:r>
              <a:rPr lang="en-US" sz="2800" dirty="0" err="1">
                <a:latin typeface="Arial"/>
              </a:rPr>
              <a:t>tabella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che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unisce</a:t>
            </a:r>
            <a:r>
              <a:rPr lang="en-US" sz="28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dati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documenti</a:t>
            </a:r>
            <a:r>
              <a:rPr lang="en-US" sz="31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che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devono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essere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pubblicati</a:t>
            </a:r>
            <a:r>
              <a:rPr lang="en-US" sz="2800" dirty="0">
                <a:latin typeface="Arial"/>
              </a:rPr>
              <a:t> </a:t>
            </a:r>
            <a:r>
              <a:rPr lang="en-US" sz="3100" dirty="0">
                <a:latin typeface="Arial"/>
              </a:rPr>
              <a:t>e </a:t>
            </a:r>
            <a:r>
              <a:rPr lang="en-US" sz="3100" dirty="0" err="1">
                <a:latin typeface="Arial"/>
              </a:rPr>
              <a:t>gli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uffici</a:t>
            </a:r>
            <a:r>
              <a:rPr lang="en-US" sz="31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che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hanno</a:t>
            </a:r>
            <a:r>
              <a:rPr lang="en-US" sz="2800" dirty="0">
                <a:latin typeface="Arial"/>
              </a:rPr>
              <a:t> la </a:t>
            </a:r>
            <a:r>
              <a:rPr lang="en-US" sz="2800" dirty="0" err="1">
                <a:latin typeface="Arial"/>
              </a:rPr>
              <a:t>competenza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su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questi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dati</a:t>
            </a:r>
            <a:r>
              <a:rPr lang="en-US" sz="2800" dirty="0">
                <a:latin typeface="Arial"/>
              </a:rPr>
              <a:t> (</a:t>
            </a:r>
            <a:r>
              <a:rPr lang="en-US" sz="2800" dirty="0" err="1">
                <a:latin typeface="Arial"/>
              </a:rPr>
              <a:t>cioe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che</a:t>
            </a:r>
            <a:r>
              <a:rPr lang="en-US" sz="2800" dirty="0">
                <a:latin typeface="Arial"/>
              </a:rPr>
              <a:t> li </a:t>
            </a:r>
            <a:r>
              <a:rPr lang="en-US" sz="2800" dirty="0" err="1">
                <a:latin typeface="Arial"/>
              </a:rPr>
              <a:t>producono</a:t>
            </a:r>
            <a:r>
              <a:rPr lang="en-US" sz="2800" dirty="0">
                <a:latin typeface="Arial"/>
              </a:rPr>
              <a:t>, li </a:t>
            </a:r>
            <a:r>
              <a:rPr lang="en-US" sz="2800" dirty="0" err="1">
                <a:latin typeface="Arial"/>
              </a:rPr>
              <a:t>gestiscono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ecc</a:t>
            </a:r>
            <a:r>
              <a:rPr lang="en-US" sz="2800" dirty="0">
                <a:latin typeface="Arial"/>
              </a:rPr>
              <a:t>..).</a:t>
            </a:r>
          </a:p>
          <a:p>
            <a:pPr algn="just" eaLnBrk="1" fontAlgn="auto" hangingPunct="1">
              <a:lnSpc>
                <a:spcPts val="3312"/>
              </a:lnSpc>
              <a:spcBef>
                <a:spcPts val="0"/>
              </a:spcBef>
              <a:spcAft>
                <a:spcPts val="4830"/>
              </a:spcAft>
              <a:defRPr/>
            </a:pPr>
            <a:r>
              <a:rPr lang="en-US" sz="2800" dirty="0">
                <a:latin typeface="Arial"/>
              </a:rPr>
              <a:t>A </a:t>
            </a:r>
            <a:r>
              <a:rPr lang="en-US" sz="2800" dirty="0" err="1">
                <a:latin typeface="Arial"/>
              </a:rPr>
              <a:t>fianco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dell’obbligo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abbiamo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inserito</a:t>
            </a:r>
            <a:r>
              <a:rPr lang="en-US" sz="2800" dirty="0">
                <a:latin typeface="Arial"/>
              </a:rPr>
              <a:t> la </a:t>
            </a:r>
            <a:r>
              <a:rPr lang="en-US" sz="2800" dirty="0" err="1">
                <a:latin typeface="Arial"/>
              </a:rPr>
              <a:t>denominazione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dell’ufficio</a:t>
            </a:r>
            <a:r>
              <a:rPr lang="en-US" sz="2800" dirty="0">
                <a:latin typeface="Arial"/>
              </a:rPr>
              <a:t>. </a:t>
            </a:r>
            <a:r>
              <a:rPr lang="en-US" sz="2800" dirty="0" err="1">
                <a:latin typeface="Arial"/>
              </a:rPr>
              <a:t>Sono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i</a:t>
            </a:r>
            <a:r>
              <a:rPr lang="en-US" sz="28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dirigenti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Struttura</a:t>
            </a:r>
            <a:r>
              <a:rPr lang="en-US" sz="3100" dirty="0">
                <a:latin typeface="Arial"/>
              </a:rPr>
              <a:t> </a:t>
            </a:r>
            <a:r>
              <a:rPr lang="en-US" sz="2800" dirty="0">
                <a:latin typeface="Arial"/>
              </a:rPr>
              <a:t>ad </a:t>
            </a:r>
            <a:r>
              <a:rPr lang="en-US" sz="2800" dirty="0" err="1">
                <a:latin typeface="Arial"/>
              </a:rPr>
              <a:t>essere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responsabili</a:t>
            </a:r>
            <a:r>
              <a:rPr lang="en-US" sz="2800" dirty="0">
                <a:latin typeface="Arial"/>
              </a:rPr>
              <a:t> per la </a:t>
            </a:r>
            <a:r>
              <a:rPr lang="en-US" sz="2800" dirty="0" err="1">
                <a:latin typeface="Arial"/>
              </a:rPr>
              <a:t>mancata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pubblicazione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dati</a:t>
            </a:r>
            <a:r>
              <a:rPr lang="en-US" sz="28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>
            <a:extLst>
              <a:ext uri="{FF2B5EF4-FFF2-40B4-BE49-F238E27FC236}">
                <a16:creationId xmlns:a16="http://schemas.microsoft.com/office/drawing/2014/main" id="{3969A44E-C3F5-4A6C-BB46-F6C2E2EA6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2">
            <a:extLst>
              <a:ext uri="{FF2B5EF4-FFF2-40B4-BE49-F238E27FC236}">
                <a16:creationId xmlns:a16="http://schemas.microsoft.com/office/drawing/2014/main" id="{5AE0167B-5D5F-4EB4-9AF5-47FB7BB11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638" y="188913"/>
            <a:ext cx="9083675" cy="52070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9C3587-672B-4B9B-9E7F-8656AA117C2E}"/>
              </a:ext>
            </a:extLst>
          </p:cNvPr>
          <p:cNvSpPr/>
          <p:nvPr/>
        </p:nvSpPr>
        <p:spPr>
          <a:xfrm>
            <a:off x="401638" y="1477963"/>
            <a:ext cx="9083675" cy="4075112"/>
          </a:xfrm>
          <a:prstGeom prst="rect">
            <a:avLst/>
          </a:prstGeom>
        </p:spPr>
        <p:txBody>
          <a:bodyPr lIns="0" tIns="0" rIns="0" bIns="0"/>
          <a:lstStyle/>
          <a:p>
            <a:pPr marL="893064" eaLnBrk="1" fontAlgn="auto" hangingPunct="1">
              <a:lnSpc>
                <a:spcPts val="528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COME FAI A CONTROLLARE TUTTI QUESTI OBBLIGHI DI</a:t>
            </a:r>
          </a:p>
          <a:p>
            <a:pPr algn="ctr" eaLnBrk="1" fontAlgn="auto" hangingPunct="1">
              <a:spcBef>
                <a:spcPts val="0"/>
              </a:spcBef>
              <a:spcAft>
                <a:spcPts val="126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TRASPARENZA?</a:t>
            </a:r>
          </a:p>
          <a:p>
            <a:pPr algn="just" eaLnBrk="1" fontAlgn="auto" hangingPunct="1">
              <a:lnSpc>
                <a:spcPts val="3336"/>
              </a:lnSpc>
              <a:spcBef>
                <a:spcPts val="0"/>
              </a:spcBef>
              <a:spcAft>
                <a:spcPts val="9030"/>
              </a:spcAft>
              <a:defRPr/>
            </a:pPr>
            <a:r>
              <a:rPr lang="en-US" sz="3200" dirty="0" err="1">
                <a:latin typeface="Arial"/>
              </a:rPr>
              <a:t>Ogniqualvolta</a:t>
            </a:r>
            <a:r>
              <a:rPr lang="en-US" sz="3200" dirty="0">
                <a:latin typeface="Arial"/>
              </a:rPr>
              <a:t> mi </a:t>
            </a:r>
            <a:r>
              <a:rPr lang="en-US" sz="3200" dirty="0" err="1">
                <a:latin typeface="Arial"/>
              </a:rPr>
              <a:t>accorgo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che</a:t>
            </a:r>
            <a:r>
              <a:rPr lang="en-US" sz="3200" dirty="0">
                <a:latin typeface="Arial"/>
              </a:rPr>
              <a:t> un </a:t>
            </a:r>
            <a:r>
              <a:rPr lang="en-US" sz="3200" dirty="0" err="1">
                <a:latin typeface="Arial"/>
              </a:rPr>
              <a:t>dato</a:t>
            </a:r>
            <a:r>
              <a:rPr lang="en-US" sz="3200" dirty="0">
                <a:latin typeface="Arial"/>
              </a:rPr>
              <a:t> non è </a:t>
            </a:r>
            <a:r>
              <a:rPr lang="en-US" sz="3200" dirty="0" err="1">
                <a:latin typeface="Arial"/>
              </a:rPr>
              <a:t>pubblicato</a:t>
            </a:r>
            <a:r>
              <a:rPr lang="en-US" sz="3200" dirty="0">
                <a:latin typeface="Arial"/>
              </a:rPr>
              <a:t> o non è </a:t>
            </a:r>
            <a:r>
              <a:rPr lang="en-US" sz="3200" dirty="0" err="1">
                <a:latin typeface="Arial"/>
              </a:rPr>
              <a:t>aggiornato</a:t>
            </a:r>
            <a:r>
              <a:rPr lang="en-US" sz="3200" dirty="0">
                <a:latin typeface="Arial"/>
              </a:rPr>
              <a:t> mi </a:t>
            </a:r>
            <a:r>
              <a:rPr lang="en-US" sz="3200" dirty="0" err="1">
                <a:latin typeface="Arial"/>
              </a:rPr>
              <a:t>rivolgo</a:t>
            </a:r>
            <a:r>
              <a:rPr lang="en-US" sz="3200" dirty="0">
                <a:latin typeface="Arial"/>
              </a:rPr>
              <a:t> al </a:t>
            </a:r>
            <a:r>
              <a:rPr lang="en-US" sz="3200" dirty="0" err="1">
                <a:latin typeface="Arial"/>
              </a:rPr>
              <a:t>dirigente</a:t>
            </a:r>
            <a:r>
              <a:rPr lang="en-US" sz="3200" dirty="0">
                <a:latin typeface="Arial"/>
              </a:rPr>
              <a:t> per </a:t>
            </a:r>
            <a:r>
              <a:rPr lang="en-US" sz="3200" dirty="0" err="1">
                <a:latin typeface="Arial"/>
              </a:rPr>
              <a:t>farlo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pubblicare</a:t>
            </a:r>
            <a:r>
              <a:rPr lang="en-US" sz="3200" dirty="0">
                <a:latin typeface="Arial"/>
              </a:rPr>
              <a:t>. E </a:t>
            </a:r>
            <a:r>
              <a:rPr lang="en-US" sz="3200" dirty="0" err="1">
                <a:latin typeface="Arial"/>
              </a:rPr>
              <a:t>tutti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i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cittadini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sanno</a:t>
            </a:r>
            <a:r>
              <a:rPr lang="en-US" sz="3200" dirty="0">
                <a:latin typeface="Arial"/>
              </a:rPr>
              <a:t> chi </a:t>
            </a:r>
            <a:r>
              <a:rPr lang="en-US" sz="3200" dirty="0" err="1">
                <a:latin typeface="Arial"/>
              </a:rPr>
              <a:t>svolge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certe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attività</a:t>
            </a:r>
            <a:r>
              <a:rPr lang="en-US" sz="3200" dirty="0">
                <a:latin typeface="Arial"/>
              </a:rPr>
              <a:t> e chi ne fa </a:t>
            </a:r>
            <a:r>
              <a:rPr lang="en-US" sz="3200" dirty="0" err="1">
                <a:latin typeface="Arial"/>
              </a:rPr>
              <a:t>altre</a:t>
            </a:r>
            <a:r>
              <a:rPr lang="en-US" sz="3200" dirty="0">
                <a:latin typeface="Arial"/>
              </a:rPr>
              <a:t>, </a:t>
            </a:r>
            <a:r>
              <a:rPr lang="en-US" sz="3200" dirty="0" err="1">
                <a:latin typeface="Arial"/>
              </a:rPr>
              <a:t>basta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aprire</a:t>
            </a:r>
            <a:r>
              <a:rPr lang="en-US" sz="3200" dirty="0">
                <a:latin typeface="Arial"/>
              </a:rPr>
              <a:t> </a:t>
            </a:r>
            <a:r>
              <a:rPr lang="en-US" sz="3200" dirty="0" err="1">
                <a:latin typeface="Arial"/>
              </a:rPr>
              <a:t>questo</a:t>
            </a:r>
            <a:r>
              <a:rPr lang="en-US" sz="3200" dirty="0">
                <a:latin typeface="Arial"/>
              </a:rPr>
              <a:t> schema, </a:t>
            </a:r>
            <a:r>
              <a:rPr lang="en-US" sz="3200" dirty="0" err="1">
                <a:latin typeface="Arial"/>
              </a:rPr>
              <a:t>che</a:t>
            </a:r>
            <a:r>
              <a:rPr lang="en-US" sz="3200" dirty="0">
                <a:latin typeface="Arial"/>
              </a:rPr>
              <a:t> è </a:t>
            </a:r>
            <a:r>
              <a:rPr lang="en-US" sz="3200" dirty="0" err="1">
                <a:latin typeface="Arial"/>
              </a:rPr>
              <a:t>allegato</a:t>
            </a:r>
            <a:r>
              <a:rPr lang="en-US" sz="3200" dirty="0">
                <a:latin typeface="Arial"/>
              </a:rPr>
              <a:t> al Piano....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0">
        <p:blinds dir="vert"/>
      </p:transition>
    </mc:Choice>
    <mc:Fallback>
      <p:transition spd="slow" advClick="0" advTm="10000">
        <p:blinds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>
            <a:extLst>
              <a:ext uri="{FF2B5EF4-FFF2-40B4-BE49-F238E27FC236}">
                <a16:creationId xmlns:a16="http://schemas.microsoft.com/office/drawing/2014/main" id="{2EC549BD-22F0-41D4-AF46-7BFD319795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Rectangle 2">
            <a:extLst>
              <a:ext uri="{FF2B5EF4-FFF2-40B4-BE49-F238E27FC236}">
                <a16:creationId xmlns:a16="http://schemas.microsoft.com/office/drawing/2014/main" id="{BD31FC71-5B3F-4E49-BADA-E6B68C0D6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38" y="188913"/>
            <a:ext cx="9091612" cy="4635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A622AB-B686-423E-BA4F-1F7A14C5E74C}"/>
              </a:ext>
            </a:extLst>
          </p:cNvPr>
          <p:cNvSpPr/>
          <p:nvPr/>
        </p:nvSpPr>
        <p:spPr>
          <a:xfrm>
            <a:off x="490538" y="1243013"/>
            <a:ext cx="9091612" cy="4389437"/>
          </a:xfrm>
          <a:prstGeom prst="rect">
            <a:avLst/>
          </a:prstGeom>
        </p:spPr>
        <p:txBody>
          <a:bodyPr lIns="0" tIns="0" rIns="0" bIns="0"/>
          <a:lstStyle/>
          <a:p>
            <a:pPr marL="474472" eaLnBrk="1" fontAlgn="auto" hangingPunct="1">
              <a:lnSpc>
                <a:spcPts val="51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QUINDI TU NON HAI NESSUNA RESPONSABILITA’ IN QUESTO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147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CASO?</a:t>
            </a:r>
          </a:p>
          <a:p>
            <a:pPr algn="just" eaLnBrk="1" fontAlgn="auto" hangingPunct="1">
              <a:lnSpc>
                <a:spcPts val="3816"/>
              </a:lnSpc>
              <a:spcBef>
                <a:spcPts val="0"/>
              </a:spcBef>
              <a:spcAft>
                <a:spcPts val="8610"/>
              </a:spcAft>
              <a:defRPr/>
            </a:pPr>
            <a:r>
              <a:rPr lang="en-US" sz="3100" dirty="0">
                <a:latin typeface="Arial"/>
              </a:rPr>
              <a:t>In </a:t>
            </a:r>
            <a:r>
              <a:rPr lang="en-US" sz="3100" dirty="0" err="1">
                <a:latin typeface="Arial"/>
              </a:rPr>
              <a:t>questo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caso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mio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compito</a:t>
            </a:r>
            <a:r>
              <a:rPr lang="en-US" sz="3100" dirty="0">
                <a:latin typeface="Arial"/>
              </a:rPr>
              <a:t> è </a:t>
            </a:r>
            <a:r>
              <a:rPr lang="en-US" sz="3100" dirty="0" err="1">
                <a:latin typeface="Arial"/>
              </a:rPr>
              <a:t>quello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verificare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le </a:t>
            </a:r>
            <a:r>
              <a:rPr lang="en-US" sz="3100" dirty="0" err="1">
                <a:latin typeface="Arial"/>
              </a:rPr>
              <a:t>informazioni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presenti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sul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sito</a:t>
            </a:r>
            <a:r>
              <a:rPr lang="en-US" sz="3100" dirty="0">
                <a:latin typeface="Arial"/>
              </a:rPr>
              <a:t> internet del </a:t>
            </a:r>
            <a:r>
              <a:rPr lang="en-US" sz="3100" dirty="0" err="1">
                <a:latin typeface="Arial"/>
              </a:rPr>
              <a:t>Policlinico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siano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presenti</a:t>
            </a:r>
            <a:r>
              <a:rPr lang="en-US" sz="3100" dirty="0">
                <a:latin typeface="Arial"/>
              </a:rPr>
              <a:t>. Io </a:t>
            </a:r>
            <a:r>
              <a:rPr lang="en-US" sz="3100" dirty="0" err="1">
                <a:latin typeface="Arial"/>
              </a:rPr>
              <a:t>rispondo</a:t>
            </a:r>
            <a:r>
              <a:rPr lang="en-US" sz="3100" dirty="0">
                <a:latin typeface="Arial"/>
              </a:rPr>
              <a:t> del </a:t>
            </a:r>
            <a:r>
              <a:rPr lang="en-US" sz="3100" dirty="0" err="1">
                <a:latin typeface="Arial"/>
              </a:rPr>
              <a:t>mancato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controllo</a:t>
            </a:r>
            <a:r>
              <a:rPr lang="en-US" sz="3100" dirty="0">
                <a:latin typeface="Arial"/>
              </a:rPr>
              <a:t>; </a:t>
            </a:r>
            <a:r>
              <a:rPr lang="en-US" sz="3100" dirty="0" err="1">
                <a:latin typeface="Arial"/>
              </a:rPr>
              <a:t>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dirigenti</a:t>
            </a:r>
            <a:r>
              <a:rPr lang="en-US" sz="3100" dirty="0">
                <a:latin typeface="Arial"/>
              </a:rPr>
              <a:t> di non </a:t>
            </a:r>
            <a:r>
              <a:rPr lang="en-US" sz="3100" dirty="0" err="1">
                <a:latin typeface="Arial"/>
              </a:rPr>
              <a:t>averle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trasmesse</a:t>
            </a:r>
            <a:r>
              <a:rPr lang="en-US" sz="3100" dirty="0">
                <a:latin typeface="Arial"/>
              </a:rPr>
              <a:t> per la </a:t>
            </a:r>
            <a:r>
              <a:rPr lang="en-US" sz="3100" dirty="0" err="1">
                <a:latin typeface="Arial"/>
              </a:rPr>
              <a:t>pubblicazione</a:t>
            </a:r>
            <a:r>
              <a:rPr lang="en-US" sz="3100" dirty="0">
                <a:latin typeface="Arial"/>
              </a:rPr>
              <a:t>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mb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>
            <a:extLst>
              <a:ext uri="{FF2B5EF4-FFF2-40B4-BE49-F238E27FC236}">
                <a16:creationId xmlns:a16="http://schemas.microsoft.com/office/drawing/2014/main" id="{BB789D11-6CA7-4D35-BA1E-A6257279E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2">
            <a:extLst>
              <a:ext uri="{FF2B5EF4-FFF2-40B4-BE49-F238E27FC236}">
                <a16:creationId xmlns:a16="http://schemas.microsoft.com/office/drawing/2014/main" id="{039F1F74-51BC-4990-9953-5BAAC7001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38" y="188913"/>
            <a:ext cx="9094787" cy="5016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9306C5F-07FF-47CF-9E2D-5F32A09C5A00}"/>
              </a:ext>
            </a:extLst>
          </p:cNvPr>
          <p:cNvSpPr/>
          <p:nvPr/>
        </p:nvSpPr>
        <p:spPr>
          <a:xfrm>
            <a:off x="490538" y="1020763"/>
            <a:ext cx="9094787" cy="4541837"/>
          </a:xfrm>
          <a:prstGeom prst="rect">
            <a:avLst/>
          </a:prstGeom>
        </p:spPr>
        <p:txBody>
          <a:bodyPr lIns="0" tIns="0" rIns="0" bIns="0"/>
          <a:lstStyle/>
          <a:p>
            <a:pPr marL="474472" eaLnBrk="1" fontAlgn="auto" hangingPunct="1">
              <a:lnSpc>
                <a:spcPts val="530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QUINDI TU NON HAI NESSUNA RESPONSABILITA’ IN QUESTO</a:t>
            </a:r>
          </a:p>
          <a:p>
            <a:pPr algn="ctr" eaLnBrk="1" fontAlgn="auto" hangingPunct="1">
              <a:lnSpc>
                <a:spcPts val="5304"/>
              </a:lnSpc>
              <a:spcBef>
                <a:spcPts val="0"/>
              </a:spcBef>
              <a:spcAft>
                <a:spcPts val="21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CASO?</a:t>
            </a:r>
          </a:p>
          <a:p>
            <a:pPr algn="just" eaLnBrk="1" fontAlgn="auto" hangingPunct="1">
              <a:lnSpc>
                <a:spcPts val="3816"/>
              </a:lnSpc>
              <a:spcBef>
                <a:spcPts val="0"/>
              </a:spcBef>
              <a:spcAft>
                <a:spcPts val="9030"/>
              </a:spcAft>
              <a:defRPr/>
            </a:pPr>
            <a:r>
              <a:rPr lang="en-US" sz="3100" dirty="0">
                <a:latin typeface="Arial"/>
              </a:rPr>
              <a:t>Non </a:t>
            </a:r>
            <a:r>
              <a:rPr lang="en-US" sz="3100" dirty="0" err="1">
                <a:latin typeface="Arial"/>
              </a:rPr>
              <a:t>verifico</a:t>
            </a:r>
            <a:r>
              <a:rPr lang="en-US" sz="3100" dirty="0">
                <a:latin typeface="Arial"/>
              </a:rPr>
              <a:t> solo se ci </a:t>
            </a:r>
            <a:r>
              <a:rPr lang="en-US" sz="3100" dirty="0" err="1">
                <a:latin typeface="Arial"/>
              </a:rPr>
              <a:t>siano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dati</a:t>
            </a:r>
            <a:r>
              <a:rPr lang="en-US" sz="3100" dirty="0">
                <a:latin typeface="Arial"/>
              </a:rPr>
              <a:t> ma </a:t>
            </a:r>
            <a:r>
              <a:rPr lang="en-US" sz="3100" dirty="0" err="1">
                <a:latin typeface="Arial"/>
              </a:rPr>
              <a:t>anche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questi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siano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chiari</a:t>
            </a:r>
            <a:r>
              <a:rPr lang="en-US" sz="3100" dirty="0">
                <a:latin typeface="Arial"/>
              </a:rPr>
              <a:t>, </a:t>
            </a:r>
            <a:r>
              <a:rPr lang="en-US" sz="3100" dirty="0" err="1">
                <a:latin typeface="Arial"/>
              </a:rPr>
              <a:t>comprensibili</a:t>
            </a:r>
            <a:r>
              <a:rPr lang="en-US" sz="3100" dirty="0">
                <a:latin typeface="Arial"/>
              </a:rPr>
              <a:t>, </a:t>
            </a:r>
            <a:r>
              <a:rPr lang="en-US" sz="3100" dirty="0" err="1">
                <a:latin typeface="Arial"/>
              </a:rPr>
              <a:t>completi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siano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presenti</a:t>
            </a:r>
            <a:r>
              <a:rPr lang="en-US" sz="3100" dirty="0">
                <a:latin typeface="Arial"/>
              </a:rPr>
              <a:t> in </a:t>
            </a:r>
            <a:r>
              <a:rPr lang="en-US" sz="3100" dirty="0" err="1">
                <a:latin typeface="Arial"/>
              </a:rPr>
              <a:t>formato</a:t>
            </a:r>
            <a:r>
              <a:rPr lang="en-US" sz="3100" dirty="0">
                <a:latin typeface="Arial"/>
              </a:rPr>
              <a:t> </a:t>
            </a:r>
            <a:r>
              <a:rPr lang="en-US" sz="3100" b="1" dirty="0">
                <a:latin typeface="Arial"/>
              </a:rPr>
              <a:t>“</a:t>
            </a:r>
            <a:r>
              <a:rPr lang="en-US" sz="3100" b="1" dirty="0" err="1">
                <a:latin typeface="Arial"/>
              </a:rPr>
              <a:t>aperto</a:t>
            </a:r>
            <a:r>
              <a:rPr lang="en-US" sz="3100" b="1" dirty="0">
                <a:latin typeface="Arial"/>
              </a:rPr>
              <a:t>”</a:t>
            </a:r>
            <a:r>
              <a:rPr lang="en-US" sz="3100" dirty="0">
                <a:latin typeface="Arial"/>
              </a:rPr>
              <a:t> in modo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cittadino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possa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riusare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il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contenuto</a:t>
            </a:r>
            <a:r>
              <a:rPr lang="en-US" sz="3100" dirty="0">
                <a:latin typeface="Arial"/>
              </a:rPr>
              <a:t> per le </a:t>
            </a:r>
            <a:r>
              <a:rPr lang="en-US" sz="3100" dirty="0" err="1">
                <a:latin typeface="Arial"/>
              </a:rPr>
              <a:t>finalità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trasparenza</a:t>
            </a:r>
            <a:r>
              <a:rPr lang="en-US" sz="31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>
            <a:extLst>
              <a:ext uri="{FF2B5EF4-FFF2-40B4-BE49-F238E27FC236}">
                <a16:creationId xmlns:a16="http://schemas.microsoft.com/office/drawing/2014/main" id="{D35BC2DB-949D-495E-A82B-5C245A90C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2270125"/>
            <a:ext cx="4791075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Rectangle 2">
            <a:extLst>
              <a:ext uri="{FF2B5EF4-FFF2-40B4-BE49-F238E27FC236}">
                <a16:creationId xmlns:a16="http://schemas.microsoft.com/office/drawing/2014/main" id="{C3957C1A-CBBB-4C44-B81B-222B94B1D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38" y="188913"/>
            <a:ext cx="9188450" cy="46672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89E17F-306A-49D7-B6FF-3040FC9A0FCF}"/>
              </a:ext>
            </a:extLst>
          </p:cNvPr>
          <p:cNvSpPr/>
          <p:nvPr/>
        </p:nvSpPr>
        <p:spPr>
          <a:xfrm>
            <a:off x="935038" y="854075"/>
            <a:ext cx="8245475" cy="1147763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105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OGNUNO HA IL SUO COMPITO</a:t>
            </a:r>
          </a:p>
          <a:p>
            <a:pPr marL="2417064" algn="just" eaLnBrk="1" fontAlgn="auto" hangingPunct="1">
              <a:spcBef>
                <a:spcPts val="0"/>
              </a:spcBef>
              <a:spcAft>
                <a:spcPts val="1680"/>
              </a:spcAft>
              <a:defRPr/>
            </a:pPr>
            <a:r>
              <a:rPr lang="en-US" sz="4300" b="1" spc="-50">
                <a:solidFill>
                  <a:srgbClr val="005AAA"/>
                </a:solidFill>
                <a:latin typeface="Arial"/>
              </a:rPr>
              <a:t>DUNQUE......</a:t>
            </a:r>
          </a:p>
        </p:txBody>
      </p:sp>
      <p:sp>
        <p:nvSpPr>
          <p:cNvPr id="52229" name="Rectangle 4">
            <a:extLst>
              <a:ext uri="{FF2B5EF4-FFF2-40B4-BE49-F238E27FC236}">
                <a16:creationId xmlns:a16="http://schemas.microsoft.com/office/drawing/2014/main" id="{F32AD0BE-C40D-4774-A23F-54DF6F1C16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38" y="4968875"/>
            <a:ext cx="9094787" cy="18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788"/>
              </a:lnSpc>
              <a:spcBef>
                <a:spcPts val="1050"/>
              </a:spcBef>
            </a:pPr>
            <a:r>
              <a:rPr lang="en-US" altLang="it-IT" sz="3100">
                <a:latin typeface="Arial" panose="020B0604020202020204" pitchFamily="34" charset="0"/>
              </a:rPr>
              <a:t>Si...e sul nostro Piano abbiamo fornito delle indicazioni a tutti gli uffici per assicurare che i dati siano pubblicati regolarmente, con quali modalità e tempi e che rispettino la “privacy”.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0000">
        <p:circle/>
      </p:transition>
    </mc:Choice>
    <mc:Fallback>
      <p:transition spd="slow" advClick="0" advTm="10000">
        <p:circl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>
            <a:extLst>
              <a:ext uri="{FF2B5EF4-FFF2-40B4-BE49-F238E27FC236}">
                <a16:creationId xmlns:a16="http://schemas.microsoft.com/office/drawing/2014/main" id="{EF17DB10-62BE-4AE9-8916-F0759CDFE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Rectangle 2">
            <a:extLst>
              <a:ext uri="{FF2B5EF4-FFF2-40B4-BE49-F238E27FC236}">
                <a16:creationId xmlns:a16="http://schemas.microsoft.com/office/drawing/2014/main" id="{F5233B8A-0EA2-4343-BAE4-F6375157D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188913"/>
            <a:ext cx="8978900" cy="5016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30CF78CF-228D-4C5B-A960-33F68C455C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1195388"/>
            <a:ext cx="8978900" cy="49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5238"/>
              </a:lnSpc>
            </a:pPr>
            <a:r>
              <a:rPr lang="en-US" altLang="it-IT" sz="4300" b="1">
                <a:solidFill>
                  <a:srgbClr val="005AAA"/>
                </a:solidFill>
                <a:latin typeface="Arial" panose="020B0604020202020204" pitchFamily="34" charset="0"/>
              </a:rPr>
              <a:t>DAVVERO INTERESSANTE MA IN CONCRETO L’ANNO SCORSO CHE COS’HAI CONTROLLATO?</a:t>
            </a:r>
          </a:p>
          <a:p>
            <a:pPr algn="just" eaLnBrk="1" hangingPunct="1">
              <a:lnSpc>
                <a:spcPts val="3338"/>
              </a:lnSpc>
              <a:spcAft>
                <a:spcPts val="5875"/>
              </a:spcAft>
            </a:pPr>
            <a:r>
              <a:rPr lang="en-US" altLang="it-IT" sz="2800">
                <a:latin typeface="Arial" panose="020B0604020202020204" pitchFamily="34" charset="0"/>
              </a:rPr>
              <a:t>Sono stati controllati, in particolare, i dati relativi alla performance, ai provvedimenti amministrativi, al bilancio, ai servizi erogati, ai pagamenti dell’amministrazione, alle opere pubbliche, alle informazioni ambientali. Abbiamo anche rivisto e controllato i dati sui tempi dei procedimenti e raccolto i dati fiscali dei dirigenti.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ver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>
            <a:extLst>
              <a:ext uri="{FF2B5EF4-FFF2-40B4-BE49-F238E27FC236}">
                <a16:creationId xmlns:a16="http://schemas.microsoft.com/office/drawing/2014/main" id="{24E3FD6A-E860-41B7-8F35-96A28ED18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Rectangle 2">
            <a:extLst>
              <a:ext uri="{FF2B5EF4-FFF2-40B4-BE49-F238E27FC236}">
                <a16:creationId xmlns:a16="http://schemas.microsoft.com/office/drawing/2014/main" id="{1869C4B0-703B-4FA6-AFED-2AE188A06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563" y="188913"/>
            <a:ext cx="8978900" cy="4365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4276" name="Rectangle 3">
            <a:extLst>
              <a:ext uri="{FF2B5EF4-FFF2-40B4-BE49-F238E27FC236}">
                <a16:creationId xmlns:a16="http://schemas.microsoft.com/office/drawing/2014/main" id="{7DA58B76-3AB4-416E-B692-CF44546A8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46163"/>
            <a:ext cx="8978900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7620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ts val="5250"/>
              </a:lnSpc>
            </a:pPr>
            <a:r>
              <a:rPr lang="en-US" altLang="it-IT" sz="4300" b="1" dirty="0">
                <a:solidFill>
                  <a:srgbClr val="005AAA"/>
                </a:solidFill>
                <a:latin typeface="Arial" panose="020B0604020202020204" pitchFamily="34" charset="0"/>
              </a:rPr>
              <a:t>LA TRASPARENZA E’ UNA MISURA GENERALE VERO?</a:t>
            </a:r>
          </a:p>
          <a:p>
            <a:pPr algn="ctr" eaLnBrk="1" hangingPunct="1">
              <a:lnSpc>
                <a:spcPts val="2850"/>
              </a:lnSpc>
              <a:spcAft>
                <a:spcPts val="625"/>
              </a:spcAft>
            </a:pPr>
            <a:r>
              <a:rPr lang="en-US" altLang="it-IT" sz="2300" b="1" dirty="0" err="1">
                <a:latin typeface="Arial" panose="020B0604020202020204" pitchFamily="34" charset="0"/>
              </a:rPr>
              <a:t>Esatto</a:t>
            </a:r>
            <a:r>
              <a:rPr lang="en-US" altLang="it-IT" sz="2300" b="1" dirty="0">
                <a:latin typeface="Arial" panose="020B0604020202020204" pitchFamily="34" charset="0"/>
              </a:rPr>
              <a:t>! </a:t>
            </a:r>
          </a:p>
          <a:p>
            <a:pPr eaLnBrk="1" hangingPunct="1">
              <a:lnSpc>
                <a:spcPts val="2850"/>
              </a:lnSpc>
              <a:spcAft>
                <a:spcPts val="625"/>
              </a:spcAft>
            </a:pPr>
            <a:r>
              <a:rPr lang="en-US" altLang="it-IT" sz="2300" dirty="0" err="1">
                <a:latin typeface="Arial" panose="020B0604020202020204" pitchFamily="34" charset="0"/>
              </a:rPr>
              <a:t>Oltre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alla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trasparenza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I’Anac</a:t>
            </a:r>
            <a:r>
              <a:rPr lang="en-US" altLang="it-IT" sz="2300" dirty="0">
                <a:latin typeface="Arial" panose="020B0604020202020204" pitchFamily="34" charset="0"/>
              </a:rPr>
              <a:t> ne ha individuate </a:t>
            </a:r>
            <a:r>
              <a:rPr lang="en-US" altLang="it-IT" sz="2300" dirty="0" err="1">
                <a:latin typeface="Arial" panose="020B0604020202020204" pitchFamily="34" charset="0"/>
              </a:rPr>
              <a:t>altre</a:t>
            </a:r>
            <a:r>
              <a:rPr lang="en-US" altLang="it-IT" sz="2300" dirty="0">
                <a:latin typeface="Arial" panose="020B0604020202020204" pitchFamily="34" charset="0"/>
              </a:rPr>
              <a:t>. </a:t>
            </a:r>
          </a:p>
          <a:p>
            <a:pPr eaLnBrk="1" hangingPunct="1">
              <a:lnSpc>
                <a:spcPts val="2850"/>
              </a:lnSpc>
              <a:spcAft>
                <a:spcPts val="625"/>
              </a:spcAft>
            </a:pPr>
            <a:r>
              <a:rPr lang="en-US" altLang="it-IT" sz="2300" dirty="0">
                <a:latin typeface="Arial" panose="020B0604020202020204" pitchFamily="34" charset="0"/>
              </a:rPr>
              <a:t>Nel </a:t>
            </a:r>
            <a:r>
              <a:rPr lang="en-US" altLang="it-IT" sz="2300" dirty="0" err="1">
                <a:latin typeface="Arial" panose="020B0604020202020204" pitchFamily="34" charset="0"/>
              </a:rPr>
              <a:t>nostro</a:t>
            </a:r>
            <a:r>
              <a:rPr lang="en-US" altLang="it-IT" sz="2300" dirty="0">
                <a:latin typeface="Arial" panose="020B0604020202020204" pitchFamily="34" charset="0"/>
              </a:rPr>
              <a:t> Piano </a:t>
            </a:r>
            <a:r>
              <a:rPr lang="en-US" altLang="it-IT" sz="2300" dirty="0" err="1">
                <a:latin typeface="Arial" panose="020B0604020202020204" pitchFamily="34" charset="0"/>
              </a:rPr>
              <a:t>sono</a:t>
            </a:r>
            <a:r>
              <a:rPr lang="en-US" altLang="it-IT" sz="2300" dirty="0">
                <a:latin typeface="Arial" panose="020B0604020202020204" pitchFamily="34" charset="0"/>
              </a:rPr>
              <a:t> state </a:t>
            </a:r>
            <a:r>
              <a:rPr lang="en-US" altLang="it-IT" sz="2300" dirty="0" err="1">
                <a:latin typeface="Arial" panose="020B0604020202020204" pitchFamily="34" charset="0"/>
              </a:rPr>
              <a:t>riportate</a:t>
            </a:r>
            <a:r>
              <a:rPr lang="en-US" altLang="it-IT" sz="2300" dirty="0">
                <a:latin typeface="Arial" panose="020B0604020202020204" pitchFamily="34" charset="0"/>
              </a:rPr>
              <a:t> quelle </a:t>
            </a:r>
            <a:r>
              <a:rPr lang="en-US" altLang="it-IT" sz="2300" dirty="0" err="1">
                <a:latin typeface="Arial" panose="020B0604020202020204" pitchFamily="34" charset="0"/>
              </a:rPr>
              <a:t>misure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generali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che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abbiamo</a:t>
            </a:r>
            <a:r>
              <a:rPr lang="en-US" altLang="it-IT" sz="2300" dirty="0">
                <a:latin typeface="Arial" panose="020B0604020202020204" pitchFamily="34" charset="0"/>
              </a:rPr>
              <a:t> “</a:t>
            </a:r>
            <a:r>
              <a:rPr lang="en-US" altLang="it-IT" sz="2300" dirty="0" err="1">
                <a:latin typeface="Arial" panose="020B0604020202020204" pitchFamily="34" charset="0"/>
              </a:rPr>
              <a:t>riprogettato</a:t>
            </a:r>
            <a:r>
              <a:rPr lang="en-US" altLang="it-IT" sz="2300" dirty="0">
                <a:latin typeface="Arial" panose="020B0604020202020204" pitchFamily="34" charset="0"/>
              </a:rPr>
              <a:t>”, </a:t>
            </a:r>
            <a:r>
              <a:rPr lang="en-US" altLang="it-IT" sz="2300" dirty="0" err="1">
                <a:latin typeface="Arial" panose="020B0604020202020204" pitchFamily="34" charset="0"/>
              </a:rPr>
              <a:t>inserendo</a:t>
            </a:r>
            <a:r>
              <a:rPr lang="en-US" altLang="it-IT" sz="2300" dirty="0">
                <a:latin typeface="Arial" panose="020B0604020202020204" pitchFamily="34" charset="0"/>
              </a:rPr>
              <a:t> le </a:t>
            </a:r>
            <a:r>
              <a:rPr lang="en-US" altLang="it-IT" sz="2300" dirty="0" err="1">
                <a:latin typeface="Arial" panose="020B0604020202020204" pitchFamily="34" charset="0"/>
              </a:rPr>
              <a:t>fasi</a:t>
            </a:r>
            <a:r>
              <a:rPr lang="en-US" altLang="it-IT" sz="2300" dirty="0">
                <a:latin typeface="Arial" panose="020B0604020202020204" pitchFamily="34" charset="0"/>
              </a:rPr>
              <a:t> di </a:t>
            </a:r>
            <a:r>
              <a:rPr lang="en-US" altLang="it-IT" sz="2300" dirty="0" err="1">
                <a:latin typeface="Arial" panose="020B0604020202020204" pitchFamily="34" charset="0"/>
              </a:rPr>
              <a:t>attuazione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già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attuate</a:t>
            </a:r>
            <a:r>
              <a:rPr lang="en-US" altLang="it-IT" sz="2300" dirty="0">
                <a:latin typeface="Arial" panose="020B0604020202020204" pitchFamily="34" charset="0"/>
              </a:rPr>
              <a:t> e quelle </a:t>
            </a:r>
            <a:r>
              <a:rPr lang="en-US" altLang="it-IT" sz="2300" dirty="0" err="1">
                <a:latin typeface="Arial" panose="020B0604020202020204" pitchFamily="34" charset="0"/>
              </a:rPr>
              <a:t>ancora</a:t>
            </a:r>
            <a:r>
              <a:rPr lang="en-US" altLang="it-IT" sz="2300" dirty="0">
                <a:latin typeface="Arial" panose="020B0604020202020204" pitchFamily="34" charset="0"/>
              </a:rPr>
              <a:t> da </a:t>
            </a:r>
            <a:r>
              <a:rPr lang="en-US" altLang="it-IT" sz="2300" dirty="0" err="1">
                <a:latin typeface="Arial" panose="020B0604020202020204" pitchFamily="34" charset="0"/>
              </a:rPr>
              <a:t>attuare</a:t>
            </a:r>
            <a:r>
              <a:rPr lang="en-US" altLang="it-IT" sz="2300" dirty="0">
                <a:latin typeface="Arial" panose="020B0604020202020204" pitchFamily="34" charset="0"/>
              </a:rPr>
              <a:t>, per </a:t>
            </a:r>
            <a:r>
              <a:rPr lang="en-US" altLang="it-IT" sz="2300" dirty="0" err="1">
                <a:latin typeface="Arial" panose="020B0604020202020204" pitchFamily="34" charset="0"/>
              </a:rPr>
              <a:t>monitorarle</a:t>
            </a:r>
            <a:r>
              <a:rPr lang="en-US" altLang="it-IT" sz="2300" dirty="0">
                <a:latin typeface="Arial" panose="020B0604020202020204" pitchFamily="34" charset="0"/>
              </a:rPr>
              <a:t> </a:t>
            </a:r>
            <a:r>
              <a:rPr lang="en-US" altLang="it-IT" sz="2300" dirty="0" err="1">
                <a:latin typeface="Arial" panose="020B0604020202020204" pitchFamily="34" charset="0"/>
              </a:rPr>
              <a:t>meglio</a:t>
            </a:r>
            <a:r>
              <a:rPr lang="en-US" altLang="it-IT" sz="2300" dirty="0">
                <a:latin typeface="Arial" panose="020B0604020202020204" pitchFamily="34" charset="0"/>
              </a:rPr>
              <a:t>:</a:t>
            </a:r>
          </a:p>
        </p:txBody>
      </p:sp>
      <p:sp>
        <p:nvSpPr>
          <p:cNvPr id="54277" name="CasellaDiTesto 1">
            <a:extLst>
              <a:ext uri="{FF2B5EF4-FFF2-40B4-BE49-F238E27FC236}">
                <a16:creationId xmlns:a16="http://schemas.microsoft.com/office/drawing/2014/main" id="{59E48F99-9600-4139-924D-34A548504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63" y="4548188"/>
            <a:ext cx="8978900" cy="119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Aft>
                <a:spcPts val="1475"/>
              </a:spcAft>
            </a:pPr>
            <a:r>
              <a:rPr lang="en-US" altLang="it-IT">
                <a:latin typeface="Arial" panose="020B0604020202020204" pitchFamily="34" charset="0"/>
              </a:rPr>
              <a:t>-    Misure di disciplina del conflitto di interesse</a:t>
            </a:r>
          </a:p>
          <a:p>
            <a:pPr eaLnBrk="1" hangingPunct="1">
              <a:spcAft>
                <a:spcPts val="625"/>
              </a:spcAft>
            </a:pPr>
            <a:r>
              <a:rPr lang="en-US" altLang="it-IT">
                <a:latin typeface="Arial" panose="020B0604020202020204" pitchFamily="34" charset="0"/>
              </a:rPr>
              <a:t>-    Verifica inconferibilità/incompatibilità incarichi dei Direttori di vertice</a:t>
            </a:r>
          </a:p>
          <a:p>
            <a:endParaRPr lang="it-IT" altLang="it-IT"/>
          </a:p>
        </p:txBody>
      </p:sp>
      <p:sp>
        <p:nvSpPr>
          <p:cNvPr id="54278" name="CasellaDiTesto 2">
            <a:extLst>
              <a:ext uri="{FF2B5EF4-FFF2-40B4-BE49-F238E27FC236}">
                <a16:creationId xmlns:a16="http://schemas.microsoft.com/office/drawing/2014/main" id="{A35C8F3D-2BB3-4341-A98D-9452E43FF5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63" y="5572125"/>
            <a:ext cx="7412037" cy="157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Aft>
                <a:spcPts val="1475"/>
              </a:spcAft>
            </a:pPr>
            <a:r>
              <a:rPr lang="en-US" altLang="it-IT">
                <a:latin typeface="Arial" panose="020B0604020202020204" pitchFamily="34" charset="0"/>
              </a:rPr>
              <a:t>-    Rotazione del personale</a:t>
            </a:r>
          </a:p>
          <a:p>
            <a:pPr algn="just" eaLnBrk="1" hangingPunct="1">
              <a:spcAft>
                <a:spcPts val="3575"/>
              </a:spcAft>
            </a:pPr>
            <a:r>
              <a:rPr lang="en-US" altLang="it-IT">
                <a:latin typeface="Arial" panose="020B0604020202020204" pitchFamily="34" charset="0"/>
              </a:rPr>
              <a:t>-    Attività successiva alla cessazione del rapporto di lavoro</a:t>
            </a:r>
          </a:p>
          <a:p>
            <a:endParaRPr lang="it-IT" alt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77" grpId="0"/>
      <p:bldP spid="5427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>
            <a:extLst>
              <a:ext uri="{FF2B5EF4-FFF2-40B4-BE49-F238E27FC236}">
                <a16:creationId xmlns:a16="http://schemas.microsoft.com/office/drawing/2014/main" id="{7716DBF2-B16C-46E3-9DD2-8C1CA873D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4124325"/>
            <a:ext cx="3078162" cy="260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2">
            <a:extLst>
              <a:ext uri="{FF2B5EF4-FFF2-40B4-BE49-F238E27FC236}">
                <a16:creationId xmlns:a16="http://schemas.microsoft.com/office/drawing/2014/main" id="{F079290F-7C6C-4764-A063-C0E44DBEAE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0" name="Rectangle 3">
            <a:extLst>
              <a:ext uri="{FF2B5EF4-FFF2-40B4-BE49-F238E27FC236}">
                <a16:creationId xmlns:a16="http://schemas.microsoft.com/office/drawing/2014/main" id="{D6FA3B29-9BC3-42A0-8BC2-DAD560F28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3" y="188913"/>
            <a:ext cx="9091612" cy="44291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0176C8-1D22-4D1A-B8AB-21139191C6AB}"/>
              </a:ext>
            </a:extLst>
          </p:cNvPr>
          <p:cNvSpPr/>
          <p:nvPr/>
        </p:nvSpPr>
        <p:spPr>
          <a:xfrm>
            <a:off x="493713" y="1050925"/>
            <a:ext cx="9091612" cy="442913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spc="-50">
                <a:solidFill>
                  <a:srgbClr val="005AAA"/>
                </a:solidFill>
                <a:latin typeface="Arial"/>
              </a:rPr>
              <a:t>CE NE SONO ALTRE ?</a:t>
            </a:r>
          </a:p>
        </p:txBody>
      </p:sp>
      <p:sp>
        <p:nvSpPr>
          <p:cNvPr id="55302" name="Rectangle 5">
            <a:extLst>
              <a:ext uri="{FF2B5EF4-FFF2-40B4-BE49-F238E27FC236}">
                <a16:creationId xmlns:a16="http://schemas.microsoft.com/office/drawing/2014/main" id="{A0CB2C8A-7CCA-41B0-A296-B22E25082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3" y="1838325"/>
            <a:ext cx="9091612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2850"/>
              </a:lnSpc>
            </a:pPr>
            <a:r>
              <a:rPr lang="en-US" altLang="it-IT" sz="2300">
                <a:latin typeface="Arial" panose="020B0604020202020204" pitchFamily="34" charset="0"/>
              </a:rPr>
              <a:t>Non possiamo dimenticare il Codice di Comportamento misura molto importante per favorire un ambiente sano e un autentico “spirito di corpo” nel Policlinico. Esso contiene obblighi per i dipendenti (ma anche per i collaboratori esterni) che regolano le condotte da tenere in servizio, con i colleghi, nei rapporti con il pubblico e con i privati: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52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>
            <a:extLst>
              <a:ext uri="{FF2B5EF4-FFF2-40B4-BE49-F238E27FC236}">
                <a16:creationId xmlns:a16="http://schemas.microsoft.com/office/drawing/2014/main" id="{A88FECBE-D80A-4CE4-A32D-7FECA7330C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388" y="3502025"/>
            <a:ext cx="4718050" cy="314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2">
            <a:extLst>
              <a:ext uri="{FF2B5EF4-FFF2-40B4-BE49-F238E27FC236}">
                <a16:creationId xmlns:a16="http://schemas.microsoft.com/office/drawing/2014/main" id="{7F8D6B41-D84E-4595-A12B-2F0574757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Rectangle 3">
            <a:extLst>
              <a:ext uri="{FF2B5EF4-FFF2-40B4-BE49-F238E27FC236}">
                <a16:creationId xmlns:a16="http://schemas.microsoft.com/office/drawing/2014/main" id="{6E67F28C-07D9-4743-A886-7071FFB6B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013" y="188913"/>
            <a:ext cx="9110662" cy="44291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F8706E-10FA-49A2-94FA-8700C60707CD}"/>
              </a:ext>
            </a:extLst>
          </p:cNvPr>
          <p:cNvSpPr/>
          <p:nvPr/>
        </p:nvSpPr>
        <p:spPr>
          <a:xfrm>
            <a:off x="481013" y="709613"/>
            <a:ext cx="9110662" cy="442912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spc="-50">
                <a:solidFill>
                  <a:srgbClr val="005AAA"/>
                </a:solidFill>
                <a:latin typeface="Arial"/>
              </a:rPr>
              <a:t>CE NE SONO ALTRE ?</a:t>
            </a:r>
          </a:p>
        </p:txBody>
      </p:sp>
      <p:sp>
        <p:nvSpPr>
          <p:cNvPr id="56326" name="Rectangle 5">
            <a:extLst>
              <a:ext uri="{FF2B5EF4-FFF2-40B4-BE49-F238E27FC236}">
                <a16:creationId xmlns:a16="http://schemas.microsoft.com/office/drawing/2014/main" id="{CCD27503-C17A-42CF-AA82-28769235A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013" y="1428750"/>
            <a:ext cx="9110662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2850"/>
              </a:lnSpc>
              <a:spcAft>
                <a:spcPts val="3988"/>
              </a:spcAft>
            </a:pPr>
            <a:r>
              <a:rPr lang="en-US" altLang="it-IT" sz="2800">
                <a:latin typeface="Arial" panose="020B0604020202020204" pitchFamily="34" charset="0"/>
              </a:rPr>
              <a:t>Ad esempio, ci sono indicazioni precise per evitare che si creino conflitti di interesse tra il ruolo ricoperto in ufficio e le proprie attività private o dei propri familiari; oppure sul comportamento da tenere in caso si ricevessero regali troppo costosi…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>
            <a:extLst>
              <a:ext uri="{FF2B5EF4-FFF2-40B4-BE49-F238E27FC236}">
                <a16:creationId xmlns:a16="http://schemas.microsoft.com/office/drawing/2014/main" id="{999224D8-8953-4205-986D-24EB39E58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Rectangle 2">
            <a:extLst>
              <a:ext uri="{FF2B5EF4-FFF2-40B4-BE49-F238E27FC236}">
                <a16:creationId xmlns:a16="http://schemas.microsoft.com/office/drawing/2014/main" id="{2BDC2DD3-E643-4C3A-8965-EC2E68090C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88913"/>
            <a:ext cx="9085262" cy="49212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EA2B9E-A290-411D-8185-B4A1DD2D6DBA}"/>
              </a:ext>
            </a:extLst>
          </p:cNvPr>
          <p:cNvSpPr/>
          <p:nvPr/>
        </p:nvSpPr>
        <p:spPr>
          <a:xfrm>
            <a:off x="500063" y="1550988"/>
            <a:ext cx="9085262" cy="3186112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483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CE NE SONO ALTRE ?</a:t>
            </a:r>
          </a:p>
          <a:p>
            <a:pPr algn="just" eaLnBrk="1" fontAlgn="auto" hangingPunct="1">
              <a:lnSpc>
                <a:spcPts val="3792"/>
              </a:lnSpc>
              <a:spcBef>
                <a:spcPts val="0"/>
              </a:spcBef>
              <a:spcAft>
                <a:spcPts val="13440"/>
              </a:spcAft>
              <a:defRPr/>
            </a:pPr>
            <a:r>
              <a:rPr lang="en-US" sz="3100" dirty="0" err="1">
                <a:latin typeface="Arial"/>
              </a:rPr>
              <a:t>Un’altra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misura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generale</a:t>
            </a:r>
            <a:r>
              <a:rPr lang="en-US" sz="3100" dirty="0">
                <a:latin typeface="Arial"/>
              </a:rPr>
              <a:t> è la </a:t>
            </a:r>
            <a:r>
              <a:rPr lang="en-US" sz="3100" b="1" dirty="0" err="1">
                <a:latin typeface="Arial"/>
              </a:rPr>
              <a:t>formazione</a:t>
            </a:r>
            <a:r>
              <a:rPr lang="en-US" sz="3100" dirty="0">
                <a:latin typeface="Arial"/>
              </a:rPr>
              <a:t>:           con </a:t>
            </a:r>
            <a:r>
              <a:rPr lang="en-US" sz="3100" dirty="0" err="1">
                <a:latin typeface="Arial"/>
              </a:rPr>
              <a:t>tutti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Responsabili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degli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altri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enti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sanitari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della</a:t>
            </a:r>
            <a:r>
              <a:rPr lang="en-US" sz="3100" dirty="0">
                <a:latin typeface="Arial"/>
              </a:rPr>
              <a:t> Liguria </a:t>
            </a:r>
            <a:r>
              <a:rPr lang="en-US" sz="3100" dirty="0" err="1">
                <a:latin typeface="Arial"/>
              </a:rPr>
              <a:t>abbiamo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realizzato</a:t>
            </a:r>
            <a:r>
              <a:rPr lang="en-US" sz="3100" dirty="0">
                <a:latin typeface="Arial"/>
              </a:rPr>
              <a:t> un </a:t>
            </a:r>
            <a:r>
              <a:rPr lang="en-US" sz="3100" dirty="0" err="1">
                <a:latin typeface="Arial"/>
              </a:rPr>
              <a:t>corso</a:t>
            </a:r>
            <a:r>
              <a:rPr lang="en-US" sz="3100" dirty="0">
                <a:latin typeface="Arial"/>
              </a:rPr>
              <a:t> FAD </a:t>
            </a:r>
            <a:r>
              <a:rPr lang="en-US" sz="3100" dirty="0" err="1">
                <a:latin typeface="Arial"/>
              </a:rPr>
              <a:t>finalizzato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comprensione</a:t>
            </a:r>
            <a:r>
              <a:rPr lang="en-US" sz="3100" dirty="0">
                <a:latin typeface="Arial"/>
              </a:rPr>
              <a:t> e </a:t>
            </a:r>
            <a:r>
              <a:rPr lang="en-US" sz="3100" dirty="0" err="1">
                <a:latin typeface="Arial"/>
              </a:rPr>
              <a:t>alla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mappatura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dei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fattori</a:t>
            </a:r>
            <a:r>
              <a:rPr lang="en-US" sz="3100" dirty="0">
                <a:latin typeface="Arial"/>
              </a:rPr>
              <a:t> di </a:t>
            </a:r>
            <a:r>
              <a:rPr lang="en-US" sz="3100" dirty="0" err="1">
                <a:latin typeface="Arial"/>
              </a:rPr>
              <a:t>rischio</a:t>
            </a:r>
            <a:endParaRPr lang="en-US" sz="3100" dirty="0">
              <a:latin typeface="Arial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checker/>
      </p:transition>
    </mc:Choice>
    <mc:Fallback>
      <p:transition spd="slow" advClick="0" advTm="10000">
        <p:checker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>
            <a:extLst>
              <a:ext uri="{FF2B5EF4-FFF2-40B4-BE49-F238E27FC236}">
                <a16:creationId xmlns:a16="http://schemas.microsoft.com/office/drawing/2014/main" id="{C70F6953-11BA-4BDC-BE85-6DF36128BE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316413"/>
            <a:ext cx="3813175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Picture 2">
            <a:extLst>
              <a:ext uri="{FF2B5EF4-FFF2-40B4-BE49-F238E27FC236}">
                <a16:creationId xmlns:a16="http://schemas.microsoft.com/office/drawing/2014/main" id="{0630D400-60B9-47A6-9BE0-2913B2413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Rectangle 3">
            <a:extLst>
              <a:ext uri="{FF2B5EF4-FFF2-40B4-BE49-F238E27FC236}">
                <a16:creationId xmlns:a16="http://schemas.microsoft.com/office/drawing/2014/main" id="{53AB6989-29A6-425B-A646-2442F9B399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88913"/>
            <a:ext cx="9104312" cy="44450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97B70A-C57C-4BAA-8C31-30826B134AD2}"/>
              </a:ext>
            </a:extLst>
          </p:cNvPr>
          <p:cNvSpPr/>
          <p:nvPr/>
        </p:nvSpPr>
        <p:spPr>
          <a:xfrm>
            <a:off x="500063" y="854075"/>
            <a:ext cx="9104312" cy="444500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spc="-50">
                <a:solidFill>
                  <a:srgbClr val="005AAA"/>
                </a:solidFill>
                <a:latin typeface="Arial"/>
              </a:rPr>
              <a:t>CE NE SONO ALTRE ?</a:t>
            </a:r>
          </a:p>
        </p:txBody>
      </p:sp>
      <p:sp>
        <p:nvSpPr>
          <p:cNvPr id="58374" name="Rectangle 5">
            <a:extLst>
              <a:ext uri="{FF2B5EF4-FFF2-40B4-BE49-F238E27FC236}">
                <a16:creationId xmlns:a16="http://schemas.microsoft.com/office/drawing/2014/main" id="{A28CD033-3B76-4306-B26A-688A3662F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587500"/>
            <a:ext cx="9104312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3813"/>
              </a:lnSpc>
              <a:spcAft>
                <a:spcPts val="2525"/>
              </a:spcAft>
            </a:pPr>
            <a:r>
              <a:rPr lang="en-US" altLang="it-IT" sz="3100">
                <a:latin typeface="Arial" panose="020B0604020202020204" pitchFamily="34" charset="0"/>
              </a:rPr>
              <a:t>Ma la formazione più importante la facciamo incontrando direttamente i colleghi degli uffici per dare supporto, per condividere con loro le modalità migliori per portare avanti le attività e ascoltare proposte e iniziative per migliorare il lavoro.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0">
        <p:blinds dir="vert"/>
      </p:transition>
    </mc:Choice>
    <mc:Fallback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>
            <a:extLst>
              <a:ext uri="{FF2B5EF4-FFF2-40B4-BE49-F238E27FC236}">
                <a16:creationId xmlns:a16="http://schemas.microsoft.com/office/drawing/2014/main" id="{BF33837E-C1AF-406C-BB97-E73C48FB58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25" y="3592513"/>
            <a:ext cx="5900738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2">
            <a:extLst>
              <a:ext uri="{FF2B5EF4-FFF2-40B4-BE49-F238E27FC236}">
                <a16:creationId xmlns:a16="http://schemas.microsoft.com/office/drawing/2014/main" id="{0623C267-C902-41E9-8CAA-6B2C4AE66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6" name="Rectangle 3">
            <a:extLst>
              <a:ext uri="{FF2B5EF4-FFF2-40B4-BE49-F238E27FC236}">
                <a16:creationId xmlns:a16="http://schemas.microsoft.com/office/drawing/2014/main" id="{51ED19F1-B889-4302-B8D4-AFC7272F3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188913"/>
            <a:ext cx="9185275" cy="4365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59397" name="Rectangle 4">
            <a:extLst>
              <a:ext uri="{FF2B5EF4-FFF2-40B4-BE49-F238E27FC236}">
                <a16:creationId xmlns:a16="http://schemas.microsoft.com/office/drawing/2014/main" id="{545EA998-A111-4640-BBC6-FD71DE672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550" y="1146175"/>
            <a:ext cx="890428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2850"/>
              </a:lnSpc>
              <a:spcAft>
                <a:spcPts val="1475"/>
              </a:spcAft>
            </a:pPr>
            <a:r>
              <a:rPr lang="en-US" altLang="it-IT" sz="2300" b="1">
                <a:solidFill>
                  <a:srgbClr val="005AAA"/>
                </a:solidFill>
                <a:latin typeface="Arial" panose="020B0604020202020204" pitchFamily="34" charset="0"/>
              </a:rPr>
              <a:t>INTERESSANTE MA COME VERIFICHI SE QUESTE MISURE (GENERALI E SPECIFICHE) SIANO SEGUITE E IN GENERALE SE TUTTE LE NORME DEL PIANO SIANO RISPETTATE ?</a:t>
            </a:r>
          </a:p>
        </p:txBody>
      </p:sp>
      <p:sp>
        <p:nvSpPr>
          <p:cNvPr id="59398" name="Rectangle 5">
            <a:extLst>
              <a:ext uri="{FF2B5EF4-FFF2-40B4-BE49-F238E27FC236}">
                <a16:creationId xmlns:a16="http://schemas.microsoft.com/office/drawing/2014/main" id="{0B175FE2-34DD-4AAC-A434-D3BBFB7B9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2232025"/>
            <a:ext cx="9058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2850"/>
              </a:lnSpc>
            </a:pPr>
            <a:r>
              <a:rPr lang="en-US" altLang="it-IT" sz="2300">
                <a:latin typeface="Arial" panose="020B0604020202020204" pitchFamily="34" charset="0"/>
              </a:rPr>
              <a:t>Attraverso il monitoraggio del rispetto dei contenuti presenti nel nostro Piano, compresa la parte della trasparenza e del</a:t>
            </a:r>
          </a:p>
        </p:txBody>
      </p:sp>
      <p:sp>
        <p:nvSpPr>
          <p:cNvPr id="59399" name="Rectangle 6">
            <a:extLst>
              <a:ext uri="{FF2B5EF4-FFF2-40B4-BE49-F238E27FC236}">
                <a16:creationId xmlns:a16="http://schemas.microsoft.com/office/drawing/2014/main" id="{1FD951D1-9C73-4CF9-9D30-BA39FC8A4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8050" y="3176588"/>
            <a:ext cx="222567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2850"/>
              </a:lnSpc>
            </a:pPr>
            <a:r>
              <a:rPr lang="en-US" altLang="it-IT" sz="4000" b="1">
                <a:latin typeface="Arial" panose="020B0604020202020204" pitchFamily="34" charset="0"/>
              </a:rPr>
              <a:t>Codice di Comportamento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93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93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>
            <a:extLst>
              <a:ext uri="{FF2B5EF4-FFF2-40B4-BE49-F238E27FC236}">
                <a16:creationId xmlns:a16="http://schemas.microsoft.com/office/drawing/2014/main" id="{B719AB65-66E6-4F83-A0BC-D6705C0A2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Rectangle 2">
            <a:extLst>
              <a:ext uri="{FF2B5EF4-FFF2-40B4-BE49-F238E27FC236}">
                <a16:creationId xmlns:a16="http://schemas.microsoft.com/office/drawing/2014/main" id="{A860506A-F028-405E-BBAE-4CE33F9F3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3" y="188913"/>
            <a:ext cx="9097962" cy="4635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60420" name="Rectangle 3">
            <a:extLst>
              <a:ext uri="{FF2B5EF4-FFF2-40B4-BE49-F238E27FC236}">
                <a16:creationId xmlns:a16="http://schemas.microsoft.com/office/drawing/2014/main" id="{3312470D-CC6D-4B70-A268-772FF8B69B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3" y="1660525"/>
            <a:ext cx="9097962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2875"/>
              </a:lnSpc>
              <a:spcAft>
                <a:spcPts val="1475"/>
              </a:spcAft>
            </a:pPr>
            <a:r>
              <a:rPr lang="en-US" altLang="it-IT" sz="2300" b="1">
                <a:solidFill>
                  <a:srgbClr val="005AAA"/>
                </a:solidFill>
                <a:latin typeface="Arial" panose="020B0604020202020204" pitchFamily="34" charset="0"/>
              </a:rPr>
              <a:t>INTERESSANTE MA COME VERIFICHI SE QUESTE MISURE (GENERALI E SPECIFICHE) SIANO SEGUITE E IN GENERALE SE TUTTE LE NORME DEL PIANO SIANO RISPETTATE?</a:t>
            </a:r>
          </a:p>
          <a:p>
            <a:pPr algn="just" eaLnBrk="1" hangingPunct="1">
              <a:lnSpc>
                <a:spcPts val="2850"/>
              </a:lnSpc>
              <a:spcAft>
                <a:spcPts val="10925"/>
              </a:spcAft>
            </a:pPr>
            <a:r>
              <a:rPr lang="en-US" altLang="it-IT" sz="2400">
                <a:latin typeface="Arial" panose="020B0604020202020204" pitchFamily="34" charset="0"/>
              </a:rPr>
              <a:t>Per farlo organizzo degli incontri con i Referenti (Direttori di Struttura complessa), i quali convocano a loro volta i propri collaboratori. I risultati e i dati che emergono da questi confronti sono riportati in tabelle in cui viene evidenziato quanto è stato realizzato e raggiunto dagli uffici e le cose che ancora non vanno o non sono state fatte.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mb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>
            <a:extLst>
              <a:ext uri="{FF2B5EF4-FFF2-40B4-BE49-F238E27FC236}">
                <a16:creationId xmlns:a16="http://schemas.microsoft.com/office/drawing/2014/main" id="{085FF4DE-5827-4A20-AFA4-983E1B47E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Rectangle 2">
            <a:extLst>
              <a:ext uri="{FF2B5EF4-FFF2-40B4-BE49-F238E27FC236}">
                <a16:creationId xmlns:a16="http://schemas.microsoft.com/office/drawing/2014/main" id="{59633CE0-1818-4E1E-ACD7-07C9231E7C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188913"/>
            <a:ext cx="9128125" cy="463550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DAD180E-804F-453C-9A73-697D6C91CA70}"/>
              </a:ext>
            </a:extLst>
          </p:cNvPr>
          <p:cNvSpPr/>
          <p:nvPr/>
        </p:nvSpPr>
        <p:spPr>
          <a:xfrm>
            <a:off x="496888" y="1841500"/>
            <a:ext cx="9128125" cy="3678238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126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CHE GIUDIZIO DAI?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840"/>
              </a:spcAft>
              <a:defRPr/>
            </a:pPr>
            <a:r>
              <a:rPr lang="en-US" sz="3100" dirty="0" err="1">
                <a:latin typeface="Arial"/>
              </a:rPr>
              <a:t>Possiamo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osservare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che</a:t>
            </a:r>
            <a:r>
              <a:rPr lang="en-US" sz="3100" dirty="0">
                <a:latin typeface="Arial"/>
              </a:rPr>
              <a:t> in </a:t>
            </a:r>
            <a:r>
              <a:rPr lang="en-US" sz="3100" dirty="0" err="1">
                <a:latin typeface="Arial"/>
              </a:rPr>
              <a:t>questi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ultimi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anni</a:t>
            </a:r>
            <a:r>
              <a:rPr lang="en-US" sz="3100" dirty="0">
                <a:latin typeface="Arial"/>
              </a:rPr>
              <a:t> le </a:t>
            </a:r>
            <a:r>
              <a:rPr lang="en-US" sz="3100" dirty="0" err="1">
                <a:latin typeface="Arial"/>
              </a:rPr>
              <a:t>disposizioni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presenti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sono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seguite</a:t>
            </a:r>
            <a:r>
              <a:rPr lang="en-US" sz="3100" dirty="0">
                <a:latin typeface="Arial"/>
              </a:rPr>
              <a:t> con </a:t>
            </a:r>
            <a:r>
              <a:rPr lang="en-US" sz="3100" dirty="0" err="1">
                <a:latin typeface="Arial"/>
              </a:rPr>
              <a:t>più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attenzione</a:t>
            </a:r>
            <a:r>
              <a:rPr lang="en-US" sz="31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sia</a:t>
            </a:r>
            <a:r>
              <a:rPr lang="en-US" sz="3100" dirty="0">
                <a:latin typeface="Arial"/>
              </a:rPr>
              <a:t> quelle del Piano </a:t>
            </a:r>
            <a:r>
              <a:rPr lang="en-US" sz="3100" dirty="0" err="1">
                <a:latin typeface="Arial"/>
              </a:rPr>
              <a:t>sia</a:t>
            </a:r>
            <a:r>
              <a:rPr lang="en-US" sz="3100" dirty="0">
                <a:latin typeface="Arial"/>
              </a:rPr>
              <a:t> quelle del </a:t>
            </a:r>
            <a:r>
              <a:rPr lang="en-US" sz="3100" dirty="0" err="1">
                <a:latin typeface="Arial"/>
              </a:rPr>
              <a:t>Codice</a:t>
            </a:r>
            <a:r>
              <a:rPr lang="en-US" sz="31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>
            <a:extLst>
              <a:ext uri="{FF2B5EF4-FFF2-40B4-BE49-F238E27FC236}">
                <a16:creationId xmlns:a16="http://schemas.microsoft.com/office/drawing/2014/main" id="{6A73DCB5-EC7F-4F7C-BE84-46FB21BEE8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6838"/>
            <a:ext cx="10074275" cy="365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Rectangle 2">
            <a:extLst>
              <a:ext uri="{FF2B5EF4-FFF2-40B4-BE49-F238E27FC236}">
                <a16:creationId xmlns:a16="http://schemas.microsoft.com/office/drawing/2014/main" id="{56D535D2-F8BA-4CE1-B2CD-7205056EC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188913"/>
            <a:ext cx="9088437" cy="441325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2716B3-2027-40B4-9D64-FC8ADB6B90DC}"/>
              </a:ext>
            </a:extLst>
          </p:cNvPr>
          <p:cNvSpPr/>
          <p:nvPr/>
        </p:nvSpPr>
        <p:spPr>
          <a:xfrm>
            <a:off x="496888" y="784225"/>
            <a:ext cx="9088437" cy="441325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spc="-50" dirty="0">
                <a:solidFill>
                  <a:srgbClr val="005AAA"/>
                </a:solidFill>
                <a:latin typeface="Arial"/>
              </a:rPr>
              <a:t>CHE GIUDIZIO DAI?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15BBCD-6224-46CA-8209-7CF1F52C6246}"/>
              </a:ext>
            </a:extLst>
          </p:cNvPr>
          <p:cNvSpPr/>
          <p:nvPr/>
        </p:nvSpPr>
        <p:spPr>
          <a:xfrm>
            <a:off x="496888" y="784225"/>
            <a:ext cx="9088437" cy="2968625"/>
          </a:xfrm>
          <a:prstGeom prst="rect">
            <a:avLst/>
          </a:prstGeom>
        </p:spPr>
        <p:txBody>
          <a:bodyPr lIns="0" tIns="0" rIns="0" bIns="0"/>
          <a:lstStyle/>
          <a:p>
            <a:pPr algn="ctr" eaLnBrk="1" fontAlgn="auto" hangingPunct="1">
              <a:spcBef>
                <a:spcPts val="0"/>
              </a:spcBef>
              <a:spcAft>
                <a:spcPts val="1890"/>
              </a:spcAft>
              <a:defRPr/>
            </a:pPr>
            <a:endParaRPr lang="en-US" sz="4300" b="1" spc="-50" dirty="0">
              <a:solidFill>
                <a:srgbClr val="005AAA"/>
              </a:solidFill>
              <a:latin typeface="Arial"/>
            </a:endParaRPr>
          </a:p>
          <a:p>
            <a:pPr algn="just" eaLnBrk="1" fontAlgn="auto" hangingPunct="1">
              <a:lnSpc>
                <a:spcPts val="333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Arial"/>
              </a:rPr>
              <a:t>Ma </a:t>
            </a:r>
            <a:r>
              <a:rPr lang="en-US" sz="2800" dirty="0" err="1">
                <a:latin typeface="Arial"/>
              </a:rPr>
              <a:t>c’è</a:t>
            </a:r>
            <a:r>
              <a:rPr lang="en-US" sz="2800" dirty="0">
                <a:latin typeface="Arial"/>
              </a:rPr>
              <a:t> </a:t>
            </a:r>
            <a:r>
              <a:rPr lang="en-US" sz="3100" dirty="0" err="1">
                <a:latin typeface="Arial"/>
              </a:rPr>
              <a:t>ancora</a:t>
            </a:r>
            <a:r>
              <a:rPr lang="en-US" sz="3100" dirty="0">
                <a:latin typeface="Arial"/>
              </a:rPr>
              <a:t> tanto </a:t>
            </a:r>
            <a:r>
              <a:rPr lang="en-US" sz="3100" dirty="0" err="1">
                <a:latin typeface="Arial"/>
              </a:rPr>
              <a:t>lavoro</a:t>
            </a:r>
            <a:r>
              <a:rPr lang="en-US" sz="3100" dirty="0">
                <a:latin typeface="Arial"/>
              </a:rPr>
              <a:t> da fare </a:t>
            </a:r>
            <a:r>
              <a:rPr lang="en-US" sz="2800" dirty="0">
                <a:latin typeface="Arial"/>
              </a:rPr>
              <a:t>per far </a:t>
            </a:r>
            <a:r>
              <a:rPr lang="en-US" sz="2800" dirty="0" err="1">
                <a:latin typeface="Arial"/>
              </a:rPr>
              <a:t>comprendere</a:t>
            </a:r>
            <a:r>
              <a:rPr lang="en-US" sz="2800" dirty="0">
                <a:latin typeface="Arial"/>
              </a:rPr>
              <a:t> a </a:t>
            </a:r>
            <a:r>
              <a:rPr lang="en-US" sz="2800" dirty="0" err="1">
                <a:latin typeface="Arial"/>
              </a:rPr>
              <a:t>tutti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I’importanza</a:t>
            </a:r>
            <a:r>
              <a:rPr lang="en-US" sz="2800" dirty="0">
                <a:latin typeface="Arial"/>
              </a:rPr>
              <a:t> e </a:t>
            </a:r>
            <a:r>
              <a:rPr lang="en-US" sz="2800" dirty="0" err="1">
                <a:latin typeface="Arial"/>
              </a:rPr>
              <a:t>il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significato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della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prevenzione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della</a:t>
            </a:r>
            <a:r>
              <a:rPr lang="en-US" sz="2800" dirty="0">
                <a:latin typeface="Arial"/>
              </a:rPr>
              <a:t> </a:t>
            </a:r>
            <a:r>
              <a:rPr lang="en-US" sz="2800" dirty="0" err="1">
                <a:latin typeface="Arial"/>
              </a:rPr>
              <a:t>corruzione</a:t>
            </a:r>
            <a:r>
              <a:rPr lang="en-US" sz="2800" dirty="0">
                <a:latin typeface="Arial"/>
              </a:rPr>
              <a:t>; la quale non è </a:t>
            </a:r>
            <a:r>
              <a:rPr lang="en-US" sz="2800" dirty="0" err="1">
                <a:latin typeface="Arial"/>
              </a:rPr>
              <a:t>fatta</a:t>
            </a:r>
            <a:r>
              <a:rPr lang="en-US" sz="2800" dirty="0">
                <a:latin typeface="Arial"/>
              </a:rPr>
              <a:t> solo di </a:t>
            </a:r>
            <a:r>
              <a:rPr lang="en-US" sz="2800" dirty="0" err="1">
                <a:latin typeface="Arial"/>
              </a:rPr>
              <a:t>norme</a:t>
            </a:r>
            <a:r>
              <a:rPr lang="en-US" sz="2800" dirty="0">
                <a:latin typeface="Arial"/>
              </a:rPr>
              <a:t> ma è </a:t>
            </a:r>
            <a:r>
              <a:rPr lang="en-US" sz="2800" dirty="0" err="1">
                <a:latin typeface="Arial"/>
              </a:rPr>
              <a:t>soprattutto</a:t>
            </a:r>
            <a:r>
              <a:rPr lang="en-US" sz="2800" dirty="0">
                <a:latin typeface="Arial"/>
              </a:rPr>
              <a:t> una </a:t>
            </a:r>
            <a:r>
              <a:rPr lang="en-US" sz="2800" dirty="0" err="1">
                <a:latin typeface="Arial"/>
              </a:rPr>
              <a:t>questione</a:t>
            </a:r>
            <a:r>
              <a:rPr lang="en-US" sz="2800" dirty="0">
                <a:latin typeface="Arial"/>
              </a:rPr>
              <a:t> di </a:t>
            </a:r>
            <a:r>
              <a:rPr lang="en-US" sz="2800" dirty="0" err="1">
                <a:latin typeface="Arial"/>
              </a:rPr>
              <a:t>cultura</a:t>
            </a:r>
            <a:r>
              <a:rPr lang="en-US" sz="2800" dirty="0">
                <a:latin typeface="Arial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24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>
            <a:extLst>
              <a:ext uri="{FF2B5EF4-FFF2-40B4-BE49-F238E27FC236}">
                <a16:creationId xmlns:a16="http://schemas.microsoft.com/office/drawing/2014/main" id="{8F3F6E51-C5A2-4924-8503-58BC2A9C9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3340100"/>
            <a:ext cx="5284787" cy="353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Picture 2">
            <a:extLst>
              <a:ext uri="{FF2B5EF4-FFF2-40B4-BE49-F238E27FC236}">
                <a16:creationId xmlns:a16="http://schemas.microsoft.com/office/drawing/2014/main" id="{B9DFE1BF-DCAB-496C-84A5-6BF89E3B71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3113"/>
            <a:ext cx="100742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Rectangle 3">
            <a:extLst>
              <a:ext uri="{FF2B5EF4-FFF2-40B4-BE49-F238E27FC236}">
                <a16:creationId xmlns:a16="http://schemas.microsoft.com/office/drawing/2014/main" id="{34DDFCCC-C50C-401D-8272-F91697BB2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88" y="188913"/>
            <a:ext cx="9312275" cy="436562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63493" name="Rectangle 4">
            <a:extLst>
              <a:ext uri="{FF2B5EF4-FFF2-40B4-BE49-F238E27FC236}">
                <a16:creationId xmlns:a16="http://schemas.microsoft.com/office/drawing/2014/main" id="{4D7E4FE8-F7C8-4CE3-A550-D91586584E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38250" y="715963"/>
            <a:ext cx="1113155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139382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5275"/>
              </a:lnSpc>
            </a:pPr>
            <a:r>
              <a:rPr lang="en-US" altLang="it-IT" sz="4300" b="1">
                <a:solidFill>
                  <a:srgbClr val="005AAA"/>
                </a:solidFill>
                <a:latin typeface="Arial" panose="020B0604020202020204" pitchFamily="34" charset="0"/>
              </a:rPr>
              <a:t>E QUINDI COME SI FA A </a:t>
            </a:r>
          </a:p>
          <a:p>
            <a:pPr algn="ctr" eaLnBrk="1" hangingPunct="1">
              <a:lnSpc>
                <a:spcPts val="5275"/>
              </a:lnSpc>
            </a:pPr>
            <a:r>
              <a:rPr lang="en-US" altLang="it-IT" sz="4300" b="1">
                <a:solidFill>
                  <a:srgbClr val="005AAA"/>
                </a:solidFill>
                <a:latin typeface="Arial" panose="020B0604020202020204" pitchFamily="34" charset="0"/>
              </a:rPr>
              <a:t>RENDERLO MIGLIORE?</a:t>
            </a:r>
          </a:p>
          <a:p>
            <a:pPr algn="just" eaLnBrk="1" hangingPunct="1">
              <a:lnSpc>
                <a:spcPts val="3338"/>
              </a:lnSpc>
            </a:pPr>
            <a:r>
              <a:rPr lang="en-US" altLang="it-IT" sz="2800">
                <a:latin typeface="Arial" panose="020B0604020202020204" pitchFamily="34" charset="0"/>
              </a:rPr>
              <a:t>All’inizio di questa chiacchierata abbiamo parlato dell’importanza della </a:t>
            </a:r>
            <a:r>
              <a:rPr lang="en-US" altLang="it-IT" sz="3100">
                <a:latin typeface="Arial" panose="020B0604020202020204" pitchFamily="34" charset="0"/>
              </a:rPr>
              <a:t>collaborazione </a:t>
            </a:r>
            <a:r>
              <a:rPr lang="en-US" altLang="it-IT" sz="2800">
                <a:latin typeface="Arial" panose="020B0604020202020204" pitchFamily="34" charset="0"/>
              </a:rPr>
              <a:t>di tutti per fare funzionare il sistema della prevenzione della corruzione.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wheel spokes="1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>
            <a:extLst>
              <a:ext uri="{FF2B5EF4-FFF2-40B4-BE49-F238E27FC236}">
                <a16:creationId xmlns:a16="http://schemas.microsoft.com/office/drawing/2014/main" id="{0CE7CBFA-3B82-4A96-9FD2-93F407B45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8" y="401638"/>
            <a:ext cx="9342437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6" name="Picture 3">
            <a:extLst>
              <a:ext uri="{FF2B5EF4-FFF2-40B4-BE49-F238E27FC236}">
                <a16:creationId xmlns:a16="http://schemas.microsoft.com/office/drawing/2014/main" id="{276800C7-D01D-424C-87BD-6BD7216E97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126288"/>
            <a:ext cx="10079038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Rectangle 4">
            <a:extLst>
              <a:ext uri="{FF2B5EF4-FFF2-40B4-BE49-F238E27FC236}">
                <a16:creationId xmlns:a16="http://schemas.microsoft.com/office/drawing/2014/main" id="{D58100E6-E819-45F5-9AC2-D35E305C3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888" y="168275"/>
            <a:ext cx="9342437" cy="233363"/>
          </a:xfrm>
          <a:prstGeom prst="rect">
            <a:avLst/>
          </a:prstGeom>
          <a:solidFill>
            <a:srgbClr val="F69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it-IT" sz="2000" b="1">
                <a:solidFill>
                  <a:srgbClr val="FFFFFF"/>
                </a:solidFill>
              </a:rPr>
              <a:t>IL PIANO IN PILLOLE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8DF645-93BA-4619-AE1E-B12DFE0D3B9A}"/>
              </a:ext>
            </a:extLst>
          </p:cNvPr>
          <p:cNvSpPr/>
          <p:nvPr/>
        </p:nvSpPr>
        <p:spPr>
          <a:xfrm>
            <a:off x="1862138" y="785813"/>
            <a:ext cx="6416675" cy="1112837"/>
          </a:xfrm>
          <a:prstGeom prst="rect">
            <a:avLst/>
          </a:prstGeom>
        </p:spPr>
        <p:txBody>
          <a:bodyPr lIns="0" tIns="0" rIns="0" bIns="0"/>
          <a:lstStyle/>
          <a:p>
            <a:pPr eaLnBrk="1" fontAlgn="auto" hangingPunct="1">
              <a:lnSpc>
                <a:spcPts val="5256"/>
              </a:lnSpc>
              <a:spcBef>
                <a:spcPts val="1260"/>
              </a:spcBef>
              <a:spcAft>
                <a:spcPts val="0"/>
              </a:spcAft>
              <a:defRPr/>
            </a:pPr>
            <a:r>
              <a:rPr lang="en-US" sz="4300" b="1" spc="-50" dirty="0">
                <a:solidFill>
                  <a:srgbClr val="005AAA"/>
                </a:solidFill>
                <a:latin typeface="Arial"/>
              </a:rPr>
              <a:t>E QUINDI COME SI FA A RENDERLO MIGLIORE?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FEBD120-8FDD-4D4E-AE1C-336166E7F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507" y="4262269"/>
            <a:ext cx="6379306" cy="2724319"/>
          </a:xfrm>
          <a:prstGeom prst="rect">
            <a:avLst/>
          </a:prstGeom>
        </p:spPr>
      </p:pic>
      <p:sp>
        <p:nvSpPr>
          <p:cNvPr id="64519" name="Rectangle 6">
            <a:extLst>
              <a:ext uri="{FF2B5EF4-FFF2-40B4-BE49-F238E27FC236}">
                <a16:creationId xmlns:a16="http://schemas.microsoft.com/office/drawing/2014/main" id="{3EE0413C-6802-4C01-A610-49C58229A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3" y="2197100"/>
            <a:ext cx="9101137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ts val="2850"/>
              </a:lnSpc>
              <a:spcAft>
                <a:spcPts val="2725"/>
              </a:spcAft>
            </a:pPr>
            <a:r>
              <a:rPr lang="en-US" altLang="it-IT" sz="2300">
                <a:latin typeface="Arial" panose="020B0604020202020204" pitchFamily="34" charset="0"/>
              </a:rPr>
              <a:t>Rispettare gli obblighi del Piano, significa soprattutto collaborare con me per trovare delle misure di prevenzione sempre più efficaci e ad attuarle. E puoi aiutarmi a farle rispettare…                                      Non è quindi un aiuto passivo che viene dato perchè qualcuno dall’alto lo impone, ma per convinzione, perchè ci si crede!         Perchè solo condividendo una cosa la si puo davvero realizzare........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3397</Words>
  <Application>Microsoft Office PowerPoint</Application>
  <PresentationFormat>Personalizzato</PresentationFormat>
  <Paragraphs>269</Paragraphs>
  <Slides>63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63</vt:i4>
      </vt:variant>
      <vt:variant>
        <vt:lpstr>Presentazioni personalizzate</vt:lpstr>
      </vt:variant>
      <vt:variant>
        <vt:i4>1</vt:i4>
      </vt:variant>
    </vt:vector>
  </HeadingPairs>
  <TitlesOfParts>
    <vt:vector size="69" baseType="lpstr">
      <vt:lpstr>Calibri</vt:lpstr>
      <vt:lpstr>Arial</vt:lpstr>
      <vt:lpstr>Times New Roman</vt:lpstr>
      <vt:lpstr>Wingdings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personalizzata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Nature Illustration</dc:title>
  <dc:subject/>
  <dc:creator>Giuffra Nicola</dc:creator>
  <cp:keywords/>
  <cp:lastModifiedBy>Pietro Cordasco</cp:lastModifiedBy>
  <cp:revision>48</cp:revision>
  <dcterms:modified xsi:type="dcterms:W3CDTF">2021-09-29T10:55:14Z</dcterms:modified>
</cp:coreProperties>
</file>